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gif" ContentType="image/gif"/>
  <Default Extension="bin" ContentType="application/vnd.openxmlformats-officedocument.oleObject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</p:sldMasterIdLst>
  <p:notesMasterIdLst>
    <p:notesMasterId r:id="rId98"/>
  </p:notesMasterIdLst>
  <p:handoutMasterIdLst>
    <p:handoutMasterId r:id="rId99"/>
  </p:handoutMasterIdLst>
  <p:sldIdLst>
    <p:sldId id="569" r:id="rId2"/>
    <p:sldId id="599" r:id="rId3"/>
    <p:sldId id="517" r:id="rId4"/>
    <p:sldId id="622" r:id="rId5"/>
    <p:sldId id="548" r:id="rId6"/>
    <p:sldId id="570" r:id="rId7"/>
    <p:sldId id="518" r:id="rId8"/>
    <p:sldId id="525" r:id="rId9"/>
    <p:sldId id="604" r:id="rId10"/>
    <p:sldId id="605" r:id="rId11"/>
    <p:sldId id="606" r:id="rId12"/>
    <p:sldId id="526" r:id="rId13"/>
    <p:sldId id="600" r:id="rId14"/>
    <p:sldId id="623" r:id="rId15"/>
    <p:sldId id="624" r:id="rId16"/>
    <p:sldId id="627" r:id="rId17"/>
    <p:sldId id="626" r:id="rId18"/>
    <p:sldId id="625" r:id="rId19"/>
    <p:sldId id="571" r:id="rId20"/>
    <p:sldId id="572" r:id="rId21"/>
    <p:sldId id="521" r:id="rId22"/>
    <p:sldId id="520" r:id="rId23"/>
    <p:sldId id="522" r:id="rId24"/>
    <p:sldId id="523" r:id="rId25"/>
    <p:sldId id="527" r:id="rId26"/>
    <p:sldId id="528" r:id="rId27"/>
    <p:sldId id="531" r:id="rId28"/>
    <p:sldId id="529" r:id="rId29"/>
    <p:sldId id="607" r:id="rId30"/>
    <p:sldId id="532" r:id="rId31"/>
    <p:sldId id="549" r:id="rId32"/>
    <p:sldId id="550" r:id="rId33"/>
    <p:sldId id="534" r:id="rId34"/>
    <p:sldId id="663" r:id="rId35"/>
    <p:sldId id="552" r:id="rId36"/>
    <p:sldId id="629" r:id="rId37"/>
    <p:sldId id="662" r:id="rId38"/>
    <p:sldId id="631" r:id="rId39"/>
    <p:sldId id="632" r:id="rId40"/>
    <p:sldId id="633" r:id="rId41"/>
    <p:sldId id="634" r:id="rId42"/>
    <p:sldId id="635" r:id="rId43"/>
    <p:sldId id="636" r:id="rId44"/>
    <p:sldId id="637" r:id="rId45"/>
    <p:sldId id="638" r:id="rId46"/>
    <p:sldId id="639" r:id="rId47"/>
    <p:sldId id="640" r:id="rId48"/>
    <p:sldId id="641" r:id="rId49"/>
    <p:sldId id="642" r:id="rId50"/>
    <p:sldId id="643" r:id="rId51"/>
    <p:sldId id="644" r:id="rId52"/>
    <p:sldId id="645" r:id="rId53"/>
    <p:sldId id="646" r:id="rId54"/>
    <p:sldId id="652" r:id="rId55"/>
    <p:sldId id="653" r:id="rId56"/>
    <p:sldId id="654" r:id="rId57"/>
    <p:sldId id="655" r:id="rId58"/>
    <p:sldId id="656" r:id="rId59"/>
    <p:sldId id="657" r:id="rId60"/>
    <p:sldId id="658" r:id="rId61"/>
    <p:sldId id="659" r:id="rId62"/>
    <p:sldId id="660" r:id="rId63"/>
    <p:sldId id="661" r:id="rId64"/>
    <p:sldId id="647" r:id="rId65"/>
    <p:sldId id="648" r:id="rId66"/>
    <p:sldId id="649" r:id="rId67"/>
    <p:sldId id="650" r:id="rId68"/>
    <p:sldId id="651" r:id="rId69"/>
    <p:sldId id="551" r:id="rId70"/>
    <p:sldId id="553" r:id="rId71"/>
    <p:sldId id="608" r:id="rId72"/>
    <p:sldId id="560" r:id="rId73"/>
    <p:sldId id="573" r:id="rId74"/>
    <p:sldId id="538" r:id="rId75"/>
    <p:sldId id="540" r:id="rId76"/>
    <p:sldId id="539" r:id="rId77"/>
    <p:sldId id="541" r:id="rId78"/>
    <p:sldId id="558" r:id="rId79"/>
    <p:sldId id="561" r:id="rId80"/>
    <p:sldId id="567" r:id="rId81"/>
    <p:sldId id="576" r:id="rId82"/>
    <p:sldId id="559" r:id="rId83"/>
    <p:sldId id="564" r:id="rId84"/>
    <p:sldId id="603" r:id="rId85"/>
    <p:sldId id="601" r:id="rId86"/>
    <p:sldId id="620" r:id="rId87"/>
    <p:sldId id="610" r:id="rId88"/>
    <p:sldId id="611" r:id="rId89"/>
    <p:sldId id="612" r:id="rId90"/>
    <p:sldId id="575" r:id="rId91"/>
    <p:sldId id="613" r:id="rId92"/>
    <p:sldId id="614" r:id="rId93"/>
    <p:sldId id="609" r:id="rId94"/>
    <p:sldId id="565" r:id="rId95"/>
    <p:sldId id="616" r:id="rId96"/>
    <p:sldId id="617" r:id="rId97"/>
  </p:sldIdLst>
  <p:sldSz cx="9144000" cy="6858000" type="screen4x3"/>
  <p:notesSz cx="6934200" cy="9220200"/>
  <p:kinsoku lang="ja-JP" invalStChars="、。，．・：；？！゛゜ヽヾゝゞ々ー’”）〕］｝〉》」』】°‰′″℃￠％ぁぃぅぇぉっゃゅょゎァィゥェォッャュョヮヵヶ!%),.:;?]}｡｣､･ｧｨｩｪｫｬｭｮｯｰﾞﾟ" invalEndChars="‘“（〔［｛〈《「『【￥＄$([\{｢￡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400" b="1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1400" b="1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1400" b="1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1400" b="1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1400" b="1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400" b="1" kern="1200">
        <a:solidFill>
          <a:schemeClr val="tx1"/>
        </a:solidFill>
        <a:latin typeface="Arial" pitchFamily="34" charset="0"/>
        <a:ea typeface="+mn-ea"/>
        <a:cs typeface="+mn-cs"/>
      </a:defRPr>
    </a:lvl6pPr>
    <a:lvl7pPr marL="2743200" algn="l" defTabSz="914400" rtl="0" eaLnBrk="1" latinLnBrk="0" hangingPunct="1">
      <a:defRPr sz="1400" b="1" kern="1200">
        <a:solidFill>
          <a:schemeClr val="tx1"/>
        </a:solidFill>
        <a:latin typeface="Arial" pitchFamily="34" charset="0"/>
        <a:ea typeface="+mn-ea"/>
        <a:cs typeface="+mn-cs"/>
      </a:defRPr>
    </a:lvl7pPr>
    <a:lvl8pPr marL="3200400" algn="l" defTabSz="914400" rtl="0" eaLnBrk="1" latinLnBrk="0" hangingPunct="1">
      <a:defRPr sz="1400" b="1" kern="1200">
        <a:solidFill>
          <a:schemeClr val="tx1"/>
        </a:solidFill>
        <a:latin typeface="Arial" pitchFamily="34" charset="0"/>
        <a:ea typeface="+mn-ea"/>
        <a:cs typeface="+mn-cs"/>
      </a:defRPr>
    </a:lvl8pPr>
    <a:lvl9pPr marL="3657600" algn="l" defTabSz="914400" rtl="0" eaLnBrk="1" latinLnBrk="0" hangingPunct="1">
      <a:defRPr sz="1400" b="1" kern="1200">
        <a:solidFill>
          <a:schemeClr val="tx1"/>
        </a:solidFill>
        <a:latin typeface="Arial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73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05">
          <p15:clr>
            <a:srgbClr val="A4A3A4"/>
          </p15:clr>
        </p15:guide>
        <p15:guide id="2" pos="2185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2A8487"/>
    <a:srgbClr val="1C5A61"/>
    <a:srgbClr val="0C6D9C"/>
    <a:srgbClr val="FF0000"/>
    <a:srgbClr val="CC3300"/>
    <a:srgbClr val="F5F5F5"/>
    <a:srgbClr val="CC6600"/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882" autoAdjust="0"/>
    <p:restoredTop sz="95673" autoAdjust="0"/>
  </p:normalViewPr>
  <p:slideViewPr>
    <p:cSldViewPr>
      <p:cViewPr varScale="1">
        <p:scale>
          <a:sx n="103" d="100"/>
          <a:sy n="103" d="100"/>
        </p:scale>
        <p:origin x="1632" y="168"/>
      </p:cViewPr>
      <p:guideLst>
        <p:guide orient="horz" pos="2160"/>
        <p:guide pos="2736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  <p:sld r:id="rId11" collapse="1"/>
      <p:sld r:id="rId12" collapse="1"/>
      <p:sld r:id="rId13" collapse="1"/>
      <p:sld r:id="rId14" collapse="1"/>
      <p:sld r:id="rId15" collapse="1"/>
      <p:sld r:id="rId16" collapse="1"/>
      <p:sld r:id="rId17" collapse="1"/>
      <p:sld r:id="rId18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9960"/>
    </p:cViewPr>
  </p:sorterViewPr>
  <p:notesViewPr>
    <p:cSldViewPr>
      <p:cViewPr varScale="1">
        <p:scale>
          <a:sx n="82" d="100"/>
          <a:sy n="82" d="100"/>
        </p:scale>
        <p:origin x="-3060" y="-78"/>
      </p:cViewPr>
      <p:guideLst>
        <p:guide orient="horz" pos="2905"/>
        <p:guide pos="2185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01" Type="http://schemas.openxmlformats.org/officeDocument/2006/relationships/viewProps" Target="viewProps.xml"/><Relationship Id="rId102" Type="http://schemas.openxmlformats.org/officeDocument/2006/relationships/theme" Target="theme/theme1.xml"/><Relationship Id="rId10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notesMaster" Target="notesMasters/notesMaster1.xml"/><Relationship Id="rId99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00" Type="http://schemas.openxmlformats.org/officeDocument/2006/relationships/presProps" Target="presProps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_rels/viewProps.xml.rels><?xml version="1.0" encoding="UTF-8" standalone="yes"?>
<Relationships xmlns="http://schemas.openxmlformats.org/package/2006/relationships"><Relationship Id="rId11" Type="http://schemas.openxmlformats.org/officeDocument/2006/relationships/slide" Target="slides/slide49.xml"/><Relationship Id="rId12" Type="http://schemas.openxmlformats.org/officeDocument/2006/relationships/slide" Target="slides/slide50.xml"/><Relationship Id="rId13" Type="http://schemas.openxmlformats.org/officeDocument/2006/relationships/slide" Target="slides/slide51.xml"/><Relationship Id="rId14" Type="http://schemas.openxmlformats.org/officeDocument/2006/relationships/slide" Target="slides/slide52.xml"/><Relationship Id="rId15" Type="http://schemas.openxmlformats.org/officeDocument/2006/relationships/slide" Target="slides/slide64.xml"/><Relationship Id="rId16" Type="http://schemas.openxmlformats.org/officeDocument/2006/relationships/slide" Target="slides/slide65.xml"/><Relationship Id="rId17" Type="http://schemas.openxmlformats.org/officeDocument/2006/relationships/slide" Target="slides/slide80.xml"/><Relationship Id="rId18" Type="http://schemas.openxmlformats.org/officeDocument/2006/relationships/slide" Target="slides/slide81.xml"/><Relationship Id="rId1" Type="http://schemas.openxmlformats.org/officeDocument/2006/relationships/slide" Target="slides/slide36.xml"/><Relationship Id="rId2" Type="http://schemas.openxmlformats.org/officeDocument/2006/relationships/slide" Target="slides/slide38.xml"/><Relationship Id="rId3" Type="http://schemas.openxmlformats.org/officeDocument/2006/relationships/slide" Target="slides/slide39.xml"/><Relationship Id="rId4" Type="http://schemas.openxmlformats.org/officeDocument/2006/relationships/slide" Target="slides/slide40.xml"/><Relationship Id="rId5" Type="http://schemas.openxmlformats.org/officeDocument/2006/relationships/slide" Target="slides/slide41.xml"/><Relationship Id="rId6" Type="http://schemas.openxmlformats.org/officeDocument/2006/relationships/slide" Target="slides/slide42.xml"/><Relationship Id="rId7" Type="http://schemas.openxmlformats.org/officeDocument/2006/relationships/slide" Target="slides/slide45.xml"/><Relationship Id="rId8" Type="http://schemas.openxmlformats.org/officeDocument/2006/relationships/slide" Target="slides/slide46.xml"/><Relationship Id="rId9" Type="http://schemas.openxmlformats.org/officeDocument/2006/relationships/slide" Target="slides/slide47.xml"/><Relationship Id="rId10" Type="http://schemas.openxmlformats.org/officeDocument/2006/relationships/slide" Target="slides/slide4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wmf"/><Relationship Id="rId2" Type="http://schemas.openxmlformats.org/officeDocument/2006/relationships/image" Target="../media/image20.emf"/><Relationship Id="rId3" Type="http://schemas.openxmlformats.org/officeDocument/2006/relationships/image" Target="../media/image21.e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4" Type="http://schemas.openxmlformats.org/officeDocument/2006/relationships/image" Target="../media/image26.emf"/><Relationship Id="rId1" Type="http://schemas.openxmlformats.org/officeDocument/2006/relationships/image" Target="../media/image23.emf"/><Relationship Id="rId2" Type="http://schemas.openxmlformats.org/officeDocument/2006/relationships/image" Target="../media/image24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png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65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67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wmf"/><Relationship Id="rId2" Type="http://schemas.openxmlformats.org/officeDocument/2006/relationships/image" Target="../media/image9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158276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22338" y="4379913"/>
            <a:ext cx="5087937" cy="41465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95903" tIns="47953" rIns="95903" bIns="4795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notes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84995" name="Rectangle 3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74750" y="700088"/>
            <a:ext cx="4587875" cy="34417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</p:spTree>
    <p:extLst>
      <p:ext uri="{BB962C8B-B14F-4D97-AF65-F5344CB8AC3E}">
        <p14:creationId xmlns:p14="http://schemas.microsoft.com/office/powerpoint/2010/main" val="121404413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963613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69900" algn="l" defTabSz="963613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38213" algn="l" defTabSz="963613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408113" algn="l" defTabSz="963613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76425" algn="l" defTabSz="963613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8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2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6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9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0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1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8400" y="693738"/>
            <a:ext cx="4605338" cy="3454400"/>
          </a:xfrm>
          <a:ln/>
        </p:spPr>
      </p:sp>
      <p:sp>
        <p:nvSpPr>
          <p:cNvPr id="860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23925" y="4379913"/>
            <a:ext cx="5086350" cy="4146550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716" tIns="45355" rIns="90716" bIns="45355"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6533429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6813" y="692150"/>
            <a:ext cx="4606925" cy="3455988"/>
          </a:xfrm>
          <a:ln/>
        </p:spPr>
      </p:sp>
      <p:sp>
        <p:nvSpPr>
          <p:cNvPr id="952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23925" y="4378325"/>
            <a:ext cx="5086350" cy="4149725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743" tIns="45370" rIns="90743" bIns="45370"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41886634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6813" y="692150"/>
            <a:ext cx="4606925" cy="3455988"/>
          </a:xfrm>
          <a:ln/>
        </p:spPr>
      </p:sp>
      <p:sp>
        <p:nvSpPr>
          <p:cNvPr id="962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23925" y="4378325"/>
            <a:ext cx="5086350" cy="4149725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743" tIns="45370" rIns="90743" bIns="45370"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6248115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6813" y="692150"/>
            <a:ext cx="4606925" cy="3455988"/>
          </a:xfrm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23925" y="4378325"/>
            <a:ext cx="5086350" cy="4149725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743" tIns="45370" rIns="90743" bIns="45370"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1307705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6813" y="692150"/>
            <a:ext cx="4606925" cy="3455988"/>
          </a:xfrm>
          <a:ln/>
        </p:spPr>
      </p:sp>
      <p:sp>
        <p:nvSpPr>
          <p:cNvPr id="983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23925" y="4378325"/>
            <a:ext cx="5086350" cy="4149725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743" tIns="45370" rIns="90743" bIns="45370"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5759230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6813" y="692150"/>
            <a:ext cx="4606925" cy="3455988"/>
          </a:xfrm>
          <a:ln/>
        </p:spPr>
      </p:sp>
      <p:sp>
        <p:nvSpPr>
          <p:cNvPr id="993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23925" y="4378325"/>
            <a:ext cx="5086350" cy="4149725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743" tIns="45370" rIns="90743" bIns="45370"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8792787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6813" y="692150"/>
            <a:ext cx="4606925" cy="3455988"/>
          </a:xfrm>
          <a:ln/>
        </p:spPr>
      </p:sp>
      <p:sp>
        <p:nvSpPr>
          <p:cNvPr id="1003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23925" y="4378325"/>
            <a:ext cx="5086350" cy="4149725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743" tIns="45370" rIns="90743" bIns="45370"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7367360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6813" y="692150"/>
            <a:ext cx="4606925" cy="3455988"/>
          </a:xfrm>
          <a:ln/>
        </p:spPr>
      </p:sp>
      <p:sp>
        <p:nvSpPr>
          <p:cNvPr id="1013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23925" y="4378325"/>
            <a:ext cx="5086350" cy="4149725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743" tIns="45370" rIns="90743" bIns="45370"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4209869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6813" y="692150"/>
            <a:ext cx="4606925" cy="3455988"/>
          </a:xfrm>
          <a:ln/>
        </p:spPr>
      </p:sp>
      <p:sp>
        <p:nvSpPr>
          <p:cNvPr id="1024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23925" y="4378325"/>
            <a:ext cx="5086350" cy="4149725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743" tIns="45370" rIns="90743" bIns="45370"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4802666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6813" y="692150"/>
            <a:ext cx="4606925" cy="3455988"/>
          </a:xfrm>
          <a:ln/>
        </p:spPr>
      </p:sp>
      <p:sp>
        <p:nvSpPr>
          <p:cNvPr id="1034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23925" y="4378325"/>
            <a:ext cx="5086350" cy="4149725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743" tIns="45370" rIns="90743" bIns="45370"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6836808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6813" y="692150"/>
            <a:ext cx="4606925" cy="3455988"/>
          </a:xfrm>
          <a:ln/>
        </p:spPr>
      </p:sp>
      <p:sp>
        <p:nvSpPr>
          <p:cNvPr id="1044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23925" y="4378325"/>
            <a:ext cx="5086350" cy="4149725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743" tIns="45370" rIns="90743" bIns="45370"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1714883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6813" y="692150"/>
            <a:ext cx="4606925" cy="3455988"/>
          </a:xfrm>
          <a:solidFill>
            <a:srgbClr val="FFFFFF"/>
          </a:solidFill>
          <a:ln/>
        </p:spPr>
      </p:sp>
      <p:sp>
        <p:nvSpPr>
          <p:cNvPr id="870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23925" y="4378325"/>
            <a:ext cx="5086350" cy="4149725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90743" tIns="45370" rIns="90743" bIns="45370"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412012252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6813" y="692150"/>
            <a:ext cx="4606925" cy="3455988"/>
          </a:xfrm>
          <a:ln/>
        </p:spPr>
      </p:sp>
      <p:sp>
        <p:nvSpPr>
          <p:cNvPr id="1044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23925" y="4378325"/>
            <a:ext cx="5086350" cy="4149725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743" tIns="45370" rIns="90743" bIns="45370"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6942726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6813" y="692150"/>
            <a:ext cx="4606925" cy="3455988"/>
          </a:xfrm>
          <a:ln/>
        </p:spPr>
      </p:sp>
      <p:sp>
        <p:nvSpPr>
          <p:cNvPr id="1054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23925" y="4378325"/>
            <a:ext cx="5086350" cy="4149725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743" tIns="45370" rIns="90743" bIns="45370"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82816100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6813" y="692150"/>
            <a:ext cx="4606925" cy="3455988"/>
          </a:xfrm>
          <a:ln/>
        </p:spPr>
      </p:sp>
      <p:sp>
        <p:nvSpPr>
          <p:cNvPr id="1064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23925" y="4378325"/>
            <a:ext cx="5086350" cy="4149725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743" tIns="45370" rIns="90743" bIns="45370"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1135990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6813" y="692150"/>
            <a:ext cx="4606925" cy="3455988"/>
          </a:xfrm>
          <a:ln/>
        </p:spPr>
      </p:sp>
      <p:sp>
        <p:nvSpPr>
          <p:cNvPr id="1075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23925" y="4378325"/>
            <a:ext cx="5086350" cy="4149725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743" tIns="45370" rIns="90743" bIns="45370"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400356505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6813" y="692150"/>
            <a:ext cx="4606925" cy="3455988"/>
          </a:xfrm>
          <a:ln/>
        </p:spPr>
      </p:sp>
      <p:sp>
        <p:nvSpPr>
          <p:cNvPr id="1085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23925" y="4378325"/>
            <a:ext cx="5086350" cy="4149725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743" tIns="45370" rIns="90743" bIns="45370"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22527185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6813" y="692150"/>
            <a:ext cx="4606925" cy="3455988"/>
          </a:xfrm>
          <a:ln/>
        </p:spPr>
      </p:sp>
      <p:sp>
        <p:nvSpPr>
          <p:cNvPr id="1095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23925" y="4378325"/>
            <a:ext cx="5086350" cy="4149725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743" tIns="45370" rIns="90743" bIns="45370"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35058242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6813" y="692150"/>
            <a:ext cx="4606925" cy="3455988"/>
          </a:xfrm>
          <a:ln/>
        </p:spPr>
      </p:sp>
      <p:sp>
        <p:nvSpPr>
          <p:cNvPr id="1105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23925" y="4378325"/>
            <a:ext cx="5086350" cy="4149725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743" tIns="45370" rIns="90743" bIns="45370"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423571476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6813" y="692150"/>
            <a:ext cx="4606925" cy="3455988"/>
          </a:xfrm>
          <a:ln/>
        </p:spPr>
      </p:sp>
      <p:sp>
        <p:nvSpPr>
          <p:cNvPr id="1116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23925" y="4378325"/>
            <a:ext cx="5086350" cy="4149725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743" tIns="45370" rIns="90743" bIns="45370"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69772508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6813" y="692150"/>
            <a:ext cx="4606925" cy="3455988"/>
          </a:xfrm>
          <a:ln/>
        </p:spPr>
      </p:sp>
      <p:sp>
        <p:nvSpPr>
          <p:cNvPr id="1126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23925" y="4378325"/>
            <a:ext cx="5086350" cy="4149725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743" tIns="45370" rIns="90743" bIns="45370"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78904722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6813" y="692150"/>
            <a:ext cx="4606925" cy="3455988"/>
          </a:xfrm>
          <a:ln/>
        </p:spPr>
      </p:sp>
      <p:sp>
        <p:nvSpPr>
          <p:cNvPr id="1136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23925" y="4378325"/>
            <a:ext cx="5086350" cy="4149725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743" tIns="45370" rIns="90743" bIns="45370"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080991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6813" y="692150"/>
            <a:ext cx="4606925" cy="3455988"/>
          </a:xfrm>
          <a:ln/>
        </p:spPr>
      </p:sp>
      <p:sp>
        <p:nvSpPr>
          <p:cNvPr id="880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23925" y="4378325"/>
            <a:ext cx="5086350" cy="4149725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743" tIns="45370" rIns="90743" bIns="45370"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57255383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6813" y="692150"/>
            <a:ext cx="4606925" cy="3455988"/>
          </a:xfrm>
          <a:ln/>
        </p:spPr>
      </p:sp>
      <p:sp>
        <p:nvSpPr>
          <p:cNvPr id="1146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23925" y="4378325"/>
            <a:ext cx="5086350" cy="4149725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743" tIns="45370" rIns="90743" bIns="45370"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44338086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6813" y="692150"/>
            <a:ext cx="4606925" cy="3455988"/>
          </a:xfrm>
          <a:ln/>
        </p:spPr>
      </p:sp>
      <p:sp>
        <p:nvSpPr>
          <p:cNvPr id="1157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23925" y="4378325"/>
            <a:ext cx="5086350" cy="4149725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743" tIns="45370" rIns="90743" bIns="45370"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71052292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6813" y="692150"/>
            <a:ext cx="4606925" cy="3455988"/>
          </a:xfrm>
          <a:ln/>
        </p:spPr>
      </p:sp>
      <p:sp>
        <p:nvSpPr>
          <p:cNvPr id="1167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23925" y="4378325"/>
            <a:ext cx="5086350" cy="4149725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743" tIns="45370" rIns="90743" bIns="45370"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50184344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6813" y="692150"/>
            <a:ext cx="4606925" cy="3455988"/>
          </a:xfrm>
          <a:ln/>
        </p:spPr>
      </p:sp>
      <p:sp>
        <p:nvSpPr>
          <p:cNvPr id="1177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23925" y="4378325"/>
            <a:ext cx="5086350" cy="4149725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743" tIns="45370" rIns="90743" bIns="45370"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92546768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6813" y="692150"/>
            <a:ext cx="4606925" cy="3455988"/>
          </a:xfrm>
          <a:ln/>
        </p:spPr>
      </p:sp>
      <p:sp>
        <p:nvSpPr>
          <p:cNvPr id="1187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23925" y="4378325"/>
            <a:ext cx="5086350" cy="4149725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743" tIns="45370" rIns="90743" bIns="45370"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5726809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6813" y="692150"/>
            <a:ext cx="4606925" cy="3455988"/>
          </a:xfrm>
          <a:solidFill>
            <a:srgbClr val="FFFFFF"/>
          </a:solidFill>
          <a:ln/>
        </p:spPr>
      </p:sp>
      <p:sp>
        <p:nvSpPr>
          <p:cNvPr id="890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23925" y="4378325"/>
            <a:ext cx="5086350" cy="4149725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90743" tIns="45370" rIns="90743" bIns="45370"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5939210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6813" y="692150"/>
            <a:ext cx="4606925" cy="3455988"/>
          </a:xfrm>
          <a:ln/>
        </p:spPr>
      </p:sp>
      <p:sp>
        <p:nvSpPr>
          <p:cNvPr id="901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23925" y="4378325"/>
            <a:ext cx="5086350" cy="4149725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743" tIns="45370" rIns="90743" bIns="45370"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9970874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6813" y="692150"/>
            <a:ext cx="4606925" cy="3455988"/>
          </a:xfrm>
          <a:ln/>
        </p:spPr>
      </p:sp>
      <p:sp>
        <p:nvSpPr>
          <p:cNvPr id="911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23925" y="4378325"/>
            <a:ext cx="5086350" cy="4149725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743" tIns="45370" rIns="90743" bIns="45370"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3164828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6813" y="692150"/>
            <a:ext cx="4606925" cy="3455988"/>
          </a:xfrm>
          <a:ln/>
        </p:spPr>
      </p:sp>
      <p:sp>
        <p:nvSpPr>
          <p:cNvPr id="921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23925" y="4378325"/>
            <a:ext cx="5086350" cy="4149725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743" tIns="45370" rIns="90743" bIns="45370"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0378723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6813" y="692150"/>
            <a:ext cx="4606925" cy="3455988"/>
          </a:xfrm>
          <a:ln/>
        </p:spPr>
      </p:sp>
      <p:sp>
        <p:nvSpPr>
          <p:cNvPr id="931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23925" y="4378325"/>
            <a:ext cx="5086350" cy="4149725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743" tIns="45370" rIns="90743" bIns="45370"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40917106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6813" y="692150"/>
            <a:ext cx="4606925" cy="3455988"/>
          </a:xfrm>
          <a:ln/>
        </p:spPr>
      </p:sp>
      <p:sp>
        <p:nvSpPr>
          <p:cNvPr id="942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23925" y="4378325"/>
            <a:ext cx="5086350" cy="4149725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743" tIns="45370" rIns="90743" bIns="45370"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2623356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3715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264426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084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43688" y="152400"/>
            <a:ext cx="2085975" cy="61722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1000" y="152400"/>
            <a:ext cx="6110288" cy="61722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9948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52400"/>
            <a:ext cx="8280400" cy="533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11163" y="1143000"/>
            <a:ext cx="4083050" cy="5181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6613" y="1143000"/>
            <a:ext cx="4083050" cy="5181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7981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8520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4655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993348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11163" y="1143000"/>
            <a:ext cx="4083050" cy="5181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6613" y="1143000"/>
            <a:ext cx="4083050" cy="5181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7990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2867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9779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11256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666393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81000" y="152400"/>
            <a:ext cx="82804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488" tIns="44450" rIns="90488" bIns="4445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11163" y="1143000"/>
            <a:ext cx="83185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 Third Level</a:t>
            </a:r>
          </a:p>
        </p:txBody>
      </p:sp>
      <p:grpSp>
        <p:nvGrpSpPr>
          <p:cNvPr id="1028" name="Group 16"/>
          <p:cNvGrpSpPr>
            <a:grpSpLocks/>
          </p:cNvGrpSpPr>
          <p:nvPr userDrawn="1"/>
        </p:nvGrpSpPr>
        <p:grpSpPr bwMode="auto">
          <a:xfrm>
            <a:off x="304800" y="838200"/>
            <a:ext cx="8534400" cy="152400"/>
            <a:chOff x="264" y="788"/>
            <a:chExt cx="5232" cy="124"/>
          </a:xfrm>
        </p:grpSpPr>
        <p:sp>
          <p:nvSpPr>
            <p:cNvPr id="1030" name="Rectangle 17"/>
            <p:cNvSpPr>
              <a:spLocks noChangeArrowheads="1"/>
            </p:cNvSpPr>
            <p:nvPr/>
          </p:nvSpPr>
          <p:spPr bwMode="auto">
            <a:xfrm>
              <a:off x="264" y="788"/>
              <a:ext cx="5232" cy="61"/>
            </a:xfrm>
            <a:prstGeom prst="rect">
              <a:avLst/>
            </a:prstGeom>
            <a:gradFill rotWithShape="0">
              <a:gsLst>
                <a:gs pos="0">
                  <a:srgbClr val="0E9BBA"/>
                </a:gs>
                <a:gs pos="50000">
                  <a:srgbClr val="12C2E9"/>
                </a:gs>
                <a:gs pos="100000">
                  <a:srgbClr val="0E9BBA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31" name="Rectangle 18"/>
            <p:cNvSpPr>
              <a:spLocks noChangeArrowheads="1"/>
            </p:cNvSpPr>
            <p:nvPr/>
          </p:nvSpPr>
          <p:spPr bwMode="auto">
            <a:xfrm>
              <a:off x="264" y="881"/>
              <a:ext cx="5232" cy="31"/>
            </a:xfrm>
            <a:prstGeom prst="rect">
              <a:avLst/>
            </a:prstGeom>
            <a:gradFill rotWithShape="0">
              <a:gsLst>
                <a:gs pos="0">
                  <a:srgbClr val="B200B2"/>
                </a:gs>
                <a:gs pos="50000">
                  <a:srgbClr val="FF00FF"/>
                </a:gs>
                <a:gs pos="100000">
                  <a:srgbClr val="B200B2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029" name="Text Box 10"/>
          <p:cNvSpPr txBox="1">
            <a:spLocks noChangeArrowheads="1"/>
          </p:cNvSpPr>
          <p:nvPr userDrawn="1"/>
        </p:nvSpPr>
        <p:spPr bwMode="auto">
          <a:xfrm>
            <a:off x="457200" y="6400800"/>
            <a:ext cx="121920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dirty="0" smtClean="0"/>
              <a:t>01/22/2018	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8454919" y="6400800"/>
            <a:ext cx="4026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  <a:defRPr/>
            </a:pPr>
            <a:fld id="{20C2B3EF-A58E-4072-B0B8-DA68EAC103CC}" type="slidenum">
              <a:rPr lang="en-US" smtClean="0"/>
              <a:pPr>
                <a:spcBef>
                  <a:spcPct val="50000"/>
                </a:spcBef>
                <a:defRPr/>
              </a:pPr>
              <a:t>‹#›</a:t>
            </a:fld>
            <a:endParaRPr lang="en-US" dirty="0" smtClean="0"/>
          </a:p>
        </p:txBody>
      </p:sp>
      <p:sp>
        <p:nvSpPr>
          <p:cNvPr id="3" name="Rectangle 2"/>
          <p:cNvSpPr/>
          <p:nvPr userDrawn="1"/>
        </p:nvSpPr>
        <p:spPr>
          <a:xfrm>
            <a:off x="2514600" y="6334780"/>
            <a:ext cx="37338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dirty="0" smtClean="0"/>
              <a:t>Introduction to Data Mining, 2nd Edition   Tan, Steinbach, </a:t>
            </a:r>
            <a:r>
              <a:rPr lang="en-US" dirty="0" err="1" smtClean="0"/>
              <a:t>Karpatne</a:t>
            </a:r>
            <a:r>
              <a:rPr lang="en-US" dirty="0" smtClean="0"/>
              <a:t>, Kumar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dt="0"/>
  <p:txStyles>
    <p:titleStyle>
      <a:lvl1pPr algn="l" rtl="0" eaLnBrk="0" fontAlgn="base" hangingPunct="0">
        <a:lnSpc>
          <a:spcPts val="36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ts val="36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Tahoma" pitchFamily="34" charset="0"/>
        </a:defRPr>
      </a:lvl2pPr>
      <a:lvl3pPr algn="l" rtl="0" eaLnBrk="0" fontAlgn="base" hangingPunct="0">
        <a:lnSpc>
          <a:spcPts val="36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Tahoma" pitchFamily="34" charset="0"/>
        </a:defRPr>
      </a:lvl3pPr>
      <a:lvl4pPr algn="l" rtl="0" eaLnBrk="0" fontAlgn="base" hangingPunct="0">
        <a:lnSpc>
          <a:spcPts val="36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Tahoma" pitchFamily="34" charset="0"/>
        </a:defRPr>
      </a:lvl4pPr>
      <a:lvl5pPr algn="l" rtl="0" eaLnBrk="0" fontAlgn="base" hangingPunct="0">
        <a:lnSpc>
          <a:spcPts val="36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Tahoma" pitchFamily="34" charset="0"/>
        </a:defRPr>
      </a:lvl5pPr>
      <a:lvl6pPr marL="457200" algn="l" rtl="0" eaLnBrk="0" fontAlgn="base" hangingPunct="0">
        <a:lnSpc>
          <a:spcPts val="36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Tahoma" pitchFamily="34" charset="0"/>
        </a:defRPr>
      </a:lvl6pPr>
      <a:lvl7pPr marL="914400" algn="l" rtl="0" eaLnBrk="0" fontAlgn="base" hangingPunct="0">
        <a:lnSpc>
          <a:spcPts val="36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Tahoma" pitchFamily="34" charset="0"/>
        </a:defRPr>
      </a:lvl7pPr>
      <a:lvl8pPr marL="1371600" algn="l" rtl="0" eaLnBrk="0" fontAlgn="base" hangingPunct="0">
        <a:lnSpc>
          <a:spcPts val="36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Tahoma" pitchFamily="34" charset="0"/>
        </a:defRPr>
      </a:lvl8pPr>
      <a:lvl9pPr marL="1828800" algn="l" rtl="0" eaLnBrk="0" fontAlgn="base" hangingPunct="0">
        <a:lnSpc>
          <a:spcPts val="36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Tahoma" pitchFamily="34" charset="0"/>
        </a:defRPr>
      </a:lvl9pPr>
    </p:titleStyle>
    <p:bodyStyle>
      <a:lvl1pPr marL="292100" indent="-292100" algn="l" rtl="0" eaLnBrk="0" fontAlgn="base" hangingPunct="0">
        <a:spcBef>
          <a:spcPct val="10000"/>
        </a:spcBef>
        <a:spcAft>
          <a:spcPts val="400"/>
        </a:spcAft>
        <a:buClr>
          <a:srgbClr val="0C7B9C"/>
        </a:buClr>
        <a:buSzPct val="75000"/>
        <a:buFont typeface="Monotype Sorts" charset="2"/>
        <a:buChar char="l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800100" indent="-342900" algn="l" rtl="0" eaLnBrk="0" fontAlgn="base" hangingPunct="0">
        <a:spcBef>
          <a:spcPct val="10000"/>
        </a:spcBef>
        <a:spcAft>
          <a:spcPts val="400"/>
        </a:spcAft>
        <a:buClr>
          <a:srgbClr val="0C7B9C"/>
        </a:buClr>
        <a:buSzPct val="100000"/>
        <a:buFont typeface="Arial" pitchFamily="34" charset="0"/>
        <a:buChar char="–"/>
        <a:defRPr sz="2400">
          <a:solidFill>
            <a:schemeClr val="tx1"/>
          </a:solidFill>
          <a:latin typeface="+mn-lt"/>
        </a:defRPr>
      </a:lvl2pPr>
      <a:lvl3pPr marL="914400" algn="l" rtl="0" eaLnBrk="0" fontAlgn="base" hangingPunct="0">
        <a:spcBef>
          <a:spcPct val="10000"/>
        </a:spcBef>
        <a:spcAft>
          <a:spcPts val="400"/>
        </a:spcAft>
        <a:buClr>
          <a:srgbClr val="0C7B9C"/>
        </a:buClr>
        <a:buSzPct val="70000"/>
        <a:buFont typeface="Wingdings" pitchFamily="2" charset="2"/>
        <a:buChar char="u"/>
        <a:defRPr sz="20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SzPct val="100000"/>
        <a:buChar char="–"/>
        <a:defRPr sz="2000">
          <a:solidFill>
            <a:schemeClr val="tx1"/>
          </a:solidFill>
          <a:latin typeface="Times New Roman" pitchFamily="18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2000">
          <a:solidFill>
            <a:schemeClr val="tx1"/>
          </a:solidFill>
          <a:latin typeface="Times New Roman" pitchFamily="18" charset="0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2000">
          <a:solidFill>
            <a:schemeClr val="tx1"/>
          </a:solidFill>
          <a:latin typeface="Times New Roman" pitchFamily="18" charset="0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2000">
          <a:solidFill>
            <a:schemeClr val="tx1"/>
          </a:solidFill>
          <a:latin typeface="Times New Roman" pitchFamily="18" charset="0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2000">
          <a:solidFill>
            <a:schemeClr val="tx1"/>
          </a:solidFill>
          <a:latin typeface="Times New Roman" pitchFamily="18" charset="0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2000">
          <a:solidFill>
            <a:schemeClr val="tx1"/>
          </a:solidFill>
          <a:latin typeface="Times New Roman" pitchFamily="18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4" Type="http://schemas.openxmlformats.org/officeDocument/2006/relationships/image" Target="../media/image3.e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4" Type="http://schemas.openxmlformats.org/officeDocument/2006/relationships/image" Target="../media/image4.emf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4" Type="http://schemas.openxmlformats.org/officeDocument/2006/relationships/oleObject" Target="../embeddings/oleObject5.bin"/><Relationship Id="rId5" Type="http://schemas.openxmlformats.org/officeDocument/2006/relationships/image" Target="../media/image1.wmf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4" Type="http://schemas.openxmlformats.org/officeDocument/2006/relationships/oleObject" Target="../embeddings/oleObject6.bin"/><Relationship Id="rId5" Type="http://schemas.openxmlformats.org/officeDocument/2006/relationships/image" Target="../media/image5.wmf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4" Type="http://schemas.openxmlformats.org/officeDocument/2006/relationships/oleObject" Target="../embeddings/oleObject7.bin"/><Relationship Id="rId5" Type="http://schemas.openxmlformats.org/officeDocument/2006/relationships/image" Target="../media/image6.emf"/><Relationship Id="rId1" Type="http://schemas.openxmlformats.org/officeDocument/2006/relationships/vmlDrawing" Target="../drawings/vmlDrawing7.vml"/><Relationship Id="rId2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4" Type="http://schemas.openxmlformats.org/officeDocument/2006/relationships/oleObject" Target="../embeddings/oleObject8.bin"/><Relationship Id="rId5" Type="http://schemas.openxmlformats.org/officeDocument/2006/relationships/image" Target="../media/image7.wmf"/><Relationship Id="rId1" Type="http://schemas.openxmlformats.org/officeDocument/2006/relationships/vmlDrawing" Target="../drawings/vmlDrawing8.vml"/><Relationship Id="rId2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4" Type="http://schemas.openxmlformats.org/officeDocument/2006/relationships/oleObject" Target="../embeddings/oleObject9.bin"/><Relationship Id="rId5" Type="http://schemas.openxmlformats.org/officeDocument/2006/relationships/image" Target="../media/image8.wmf"/><Relationship Id="rId6" Type="http://schemas.openxmlformats.org/officeDocument/2006/relationships/image" Target="../media/image10.wmf"/><Relationship Id="rId7" Type="http://schemas.openxmlformats.org/officeDocument/2006/relationships/oleObject" Target="../embeddings/oleObject10.bin"/><Relationship Id="rId8" Type="http://schemas.openxmlformats.org/officeDocument/2006/relationships/image" Target="../media/image9.wmf"/><Relationship Id="rId1" Type="http://schemas.openxmlformats.org/officeDocument/2006/relationships/vmlDrawing" Target="../drawings/vmlDrawing9.vml"/><Relationship Id="rId2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4" Type="http://schemas.openxmlformats.org/officeDocument/2006/relationships/oleObject" Target="../embeddings/oleObject11.bin"/><Relationship Id="rId5" Type="http://schemas.openxmlformats.org/officeDocument/2006/relationships/image" Target="../media/image12.wmf"/><Relationship Id="rId1" Type="http://schemas.openxmlformats.org/officeDocument/2006/relationships/vmlDrawing" Target="../drawings/vmlDrawing10.vml"/><Relationship Id="rId2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gi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4" Type="http://schemas.openxmlformats.org/officeDocument/2006/relationships/oleObject" Target="../embeddings/oleObject1.bin"/><Relationship Id="rId5" Type="http://schemas.openxmlformats.org/officeDocument/2006/relationships/image" Target="../media/image1.w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4" Type="http://schemas.openxmlformats.org/officeDocument/2006/relationships/image" Target="../media/image19.wmf"/><Relationship Id="rId5" Type="http://schemas.openxmlformats.org/officeDocument/2006/relationships/oleObject" Target="../embeddings/oleObject13.bin"/><Relationship Id="rId6" Type="http://schemas.openxmlformats.org/officeDocument/2006/relationships/image" Target="../media/image20.emf"/><Relationship Id="rId7" Type="http://schemas.openxmlformats.org/officeDocument/2006/relationships/oleObject" Target="../embeddings/oleObject14.bin"/><Relationship Id="rId8" Type="http://schemas.openxmlformats.org/officeDocument/2006/relationships/image" Target="../media/image21.emf"/><Relationship Id="rId1" Type="http://schemas.openxmlformats.org/officeDocument/2006/relationships/vmlDrawing" Target="../drawings/vmlDrawing11.vml"/><Relationship Id="rId2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4" Type="http://schemas.openxmlformats.org/officeDocument/2006/relationships/image" Target="../media/image23.emf"/><Relationship Id="rId5" Type="http://schemas.openxmlformats.org/officeDocument/2006/relationships/oleObject" Target="../embeddings/oleObject16.bin"/><Relationship Id="rId6" Type="http://schemas.openxmlformats.org/officeDocument/2006/relationships/image" Target="../media/image24.emf"/><Relationship Id="rId7" Type="http://schemas.openxmlformats.org/officeDocument/2006/relationships/oleObject" Target="../embeddings/oleObject17.bin"/><Relationship Id="rId8" Type="http://schemas.openxmlformats.org/officeDocument/2006/relationships/image" Target="../media/image25.emf"/><Relationship Id="rId9" Type="http://schemas.openxmlformats.org/officeDocument/2006/relationships/oleObject" Target="../embeddings/oleObject18.bin"/><Relationship Id="rId10" Type="http://schemas.openxmlformats.org/officeDocument/2006/relationships/image" Target="../media/image26.emf"/><Relationship Id="rId1" Type="http://schemas.openxmlformats.org/officeDocument/2006/relationships/vmlDrawing" Target="../drawings/vmlDrawing12.vml"/><Relationship Id="rId2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4" Type="http://schemas.openxmlformats.org/officeDocument/2006/relationships/image" Target="../media/image28.wmf"/><Relationship Id="rId5" Type="http://schemas.openxmlformats.org/officeDocument/2006/relationships/image" Target="../media/image29.png"/><Relationship Id="rId1" Type="http://schemas.openxmlformats.org/officeDocument/2006/relationships/vmlDrawing" Target="../drawings/vmlDrawing13.vml"/><Relationship Id="rId2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wmf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.bin"/><Relationship Id="rId4" Type="http://schemas.openxmlformats.org/officeDocument/2006/relationships/image" Target="../media/image32.png"/><Relationship Id="rId1" Type="http://schemas.openxmlformats.org/officeDocument/2006/relationships/vmlDrawing" Target="../drawings/vmlDrawing14.vml"/><Relationship Id="rId2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4" Type="http://schemas.openxmlformats.org/officeDocument/2006/relationships/image" Target="../media/image35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jpe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4" Type="http://schemas.openxmlformats.org/officeDocument/2006/relationships/oleObject" Target="../embeddings/oleObject2.bin"/><Relationship Id="rId5" Type="http://schemas.openxmlformats.org/officeDocument/2006/relationships/image" Target="../media/image2.w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wmf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Relationship Id="rId3" Type="http://schemas.openxmlformats.org/officeDocument/2006/relationships/image" Target="../media/image37.wmf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5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9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0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4" Type="http://schemas.openxmlformats.org/officeDocument/2006/relationships/image" Target="../media/image53.png"/><Relationship Id="rId5" Type="http://schemas.openxmlformats.org/officeDocument/2006/relationships/image" Target="../media/image54.png"/><Relationship Id="rId6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4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cs.uci.edu/~mlearn/MLRepository.html" TargetMode="External"/><Relationship Id="rId4" Type="http://schemas.openxmlformats.org/officeDocument/2006/relationships/image" Target="../media/image58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0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wmf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6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62.pn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63.pn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64.pn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4" Type="http://schemas.openxmlformats.org/officeDocument/2006/relationships/oleObject" Target="../embeddings/oleObject21.bin"/><Relationship Id="rId5" Type="http://schemas.openxmlformats.org/officeDocument/2006/relationships/image" Target="../media/image65.emf"/><Relationship Id="rId1" Type="http://schemas.openxmlformats.org/officeDocument/2006/relationships/vmlDrawing" Target="../drawings/vmlDrawing15.vml"/><Relationship Id="rId2" Type="http://schemas.openxmlformats.org/officeDocument/2006/relationships/slideLayout" Target="../slideLayouts/slideLayout8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4" Type="http://schemas.openxmlformats.org/officeDocument/2006/relationships/oleObject" Target="../embeddings/oleObject22.bin"/><Relationship Id="rId5" Type="http://schemas.openxmlformats.org/officeDocument/2006/relationships/image" Target="../media/image67.emf"/><Relationship Id="rId1" Type="http://schemas.openxmlformats.org/officeDocument/2006/relationships/vmlDrawing" Target="../drawings/vmlDrawing16.vml"/><Relationship Id="rId2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-152400"/>
            <a:ext cx="8763000" cy="838200"/>
          </a:xfrm>
        </p:spPr>
        <p:txBody>
          <a:bodyPr/>
          <a:lstStyle/>
          <a:p>
            <a:pPr algn="ctr"/>
            <a:r>
              <a:rPr lang="en-US" smtClean="0"/>
              <a:t>Data Mining: Data</a:t>
            </a:r>
            <a:endParaRPr lang="en-US" sz="2800" smtClean="0"/>
          </a:p>
        </p:txBody>
      </p:sp>
      <p:sp>
        <p:nvSpPr>
          <p:cNvPr id="2051" name="Rectangle 3"/>
          <p:cNvSpPr>
            <a:spLocks noChangeArrowheads="1"/>
          </p:cNvSpPr>
          <p:nvPr/>
        </p:nvSpPr>
        <p:spPr bwMode="auto">
          <a:xfrm>
            <a:off x="381000" y="1706563"/>
            <a:ext cx="8153400" cy="4300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pPr algn="ctr" eaLnBrk="1" hangingPunct="1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lang="en-US" sz="3200" b="0" dirty="0"/>
              <a:t>Lecture Notes for Chapter 2</a:t>
            </a:r>
          </a:p>
          <a:p>
            <a:pPr algn="ctr" eaLnBrk="1" hangingPunct="1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</a:pPr>
            <a:endParaRPr lang="en-US" sz="3200" b="0" dirty="0"/>
          </a:p>
          <a:p>
            <a:pPr algn="ctr" eaLnBrk="1" hangingPunct="1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lang="en-US" sz="3200" b="0" dirty="0"/>
              <a:t>Introduction to Data </a:t>
            </a:r>
            <a:r>
              <a:rPr lang="en-US" sz="3200" b="0" dirty="0" smtClean="0"/>
              <a:t>Mining</a:t>
            </a:r>
            <a:r>
              <a:rPr lang="en-US" altLang="en-US" sz="3200" b="0" dirty="0"/>
              <a:t> , 2</a:t>
            </a:r>
            <a:r>
              <a:rPr lang="en-US" altLang="en-US" sz="3200" b="0" baseline="30000" dirty="0"/>
              <a:t>nd</a:t>
            </a:r>
            <a:r>
              <a:rPr lang="en-US" altLang="en-US" sz="3200" b="0" dirty="0"/>
              <a:t> Edition</a:t>
            </a:r>
            <a:endParaRPr lang="en-US" sz="3200" b="0" dirty="0"/>
          </a:p>
          <a:p>
            <a:pPr algn="ctr" eaLnBrk="1" hangingPunct="1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lang="en-US" sz="2800" b="0" dirty="0"/>
              <a:t>by</a:t>
            </a:r>
          </a:p>
          <a:p>
            <a:pPr algn="ctr" eaLnBrk="1" hangingPunct="1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lang="en-US" sz="2800" b="0" dirty="0"/>
              <a:t>Tan, Steinbach, </a:t>
            </a:r>
            <a:r>
              <a:rPr lang="en-US" sz="2800" b="0" dirty="0" smtClean="0"/>
              <a:t>Karpatne, Kumar</a:t>
            </a:r>
            <a:endParaRPr lang="en-US" sz="2800" b="0" dirty="0"/>
          </a:p>
          <a:p>
            <a:pPr algn="ctr"/>
            <a:endParaRPr lang="en-US" sz="1600" b="0" dirty="0">
              <a:solidFill>
                <a:srgbClr val="0000FF"/>
              </a:solidFill>
            </a:endParaRPr>
          </a:p>
          <a:p>
            <a:pPr algn="ctr"/>
            <a:endParaRPr lang="en-US" sz="1600" b="0" dirty="0">
              <a:solidFill>
                <a:srgbClr val="0000FF"/>
              </a:solidFill>
            </a:endParaRPr>
          </a:p>
          <a:p>
            <a:pPr algn="ctr"/>
            <a:endParaRPr lang="en-US" sz="1600" b="0" dirty="0"/>
          </a:p>
          <a:p>
            <a:pPr algn="ctr"/>
            <a:endParaRPr lang="en-US" sz="1600" b="0" dirty="0"/>
          </a:p>
          <a:p>
            <a:pPr algn="ctr"/>
            <a:endParaRPr lang="en-US" sz="1600" b="0" dirty="0"/>
          </a:p>
          <a:p>
            <a:endParaRPr lang="en-US" sz="2000" b="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242" name="Object 1033"/>
          <p:cNvGraphicFramePr>
            <a:graphicFrameLocks noChangeAspect="1"/>
          </p:cNvGraphicFramePr>
          <p:nvPr/>
        </p:nvGraphicFramePr>
        <p:xfrm>
          <a:off x="284163" y="538163"/>
          <a:ext cx="8585200" cy="5364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81" name="Document" r:id="rId3" imgW="8572080" imgH="5375817" progId="Word.Document.8">
                  <p:embed/>
                </p:oleObj>
              </mc:Choice>
              <mc:Fallback>
                <p:oleObj name="Document" r:id="rId3" imgW="8572080" imgH="5375817" progId="Word.Document.8">
                  <p:embed/>
                  <p:pic>
                    <p:nvPicPr>
                      <p:cNvPr id="0" name="Object 10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4163" y="538163"/>
                        <a:ext cx="8585200" cy="53641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43" name="Text Box 1034"/>
          <p:cNvSpPr txBox="1">
            <a:spLocks noChangeArrowheads="1"/>
          </p:cNvSpPr>
          <p:nvPr/>
        </p:nvSpPr>
        <p:spPr bwMode="auto">
          <a:xfrm>
            <a:off x="1066800" y="6248400"/>
            <a:ext cx="71628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000"/>
              <a:t>This categorization of attributes is due to S. S. Stevens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266" name="Object 182"/>
          <p:cNvGraphicFramePr>
            <a:graphicFrameLocks noChangeAspect="1"/>
          </p:cNvGraphicFramePr>
          <p:nvPr/>
        </p:nvGraphicFramePr>
        <p:xfrm>
          <a:off x="342900" y="533400"/>
          <a:ext cx="8128000" cy="5054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05" name="Document" r:id="rId3" imgW="8464646" imgH="5274525" progId="Word.Document.8">
                  <p:embed/>
                </p:oleObj>
              </mc:Choice>
              <mc:Fallback>
                <p:oleObj name="Document" r:id="rId3" imgW="8464646" imgH="5274525" progId="Word.Document.8">
                  <p:embed/>
                  <p:pic>
                    <p:nvPicPr>
                      <p:cNvPr id="0" name="Object 18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2900" y="533400"/>
                        <a:ext cx="8128000" cy="5054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267" name="Text Box 183"/>
          <p:cNvSpPr txBox="1">
            <a:spLocks noChangeArrowheads="1"/>
          </p:cNvSpPr>
          <p:nvPr/>
        </p:nvSpPr>
        <p:spPr bwMode="auto">
          <a:xfrm>
            <a:off x="1066800" y="6248400"/>
            <a:ext cx="71628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000"/>
              <a:t>This categorization of attributes is due to S. S. Stevens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Discrete and Continuous Attributes </a:t>
            </a:r>
          </a:p>
        </p:txBody>
      </p:sp>
      <p:sp>
        <p:nvSpPr>
          <p:cNvPr id="12291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dirty="0" smtClean="0"/>
              <a:t>Discrete Attribute</a:t>
            </a:r>
          </a:p>
          <a:p>
            <a:pPr lvl="1">
              <a:lnSpc>
                <a:spcPct val="90000"/>
              </a:lnSpc>
            </a:pPr>
            <a:r>
              <a:rPr lang="en-US" sz="2200" dirty="0" smtClean="0"/>
              <a:t>Has only a finite or </a:t>
            </a:r>
            <a:r>
              <a:rPr lang="en-US" sz="2200" dirty="0" err="1" smtClean="0"/>
              <a:t>countably</a:t>
            </a:r>
            <a:r>
              <a:rPr lang="en-US" sz="2200" dirty="0" smtClean="0"/>
              <a:t> infinite set of values</a:t>
            </a:r>
          </a:p>
          <a:p>
            <a:pPr lvl="1">
              <a:lnSpc>
                <a:spcPct val="90000"/>
              </a:lnSpc>
            </a:pPr>
            <a:r>
              <a:rPr lang="en-US" sz="2200" dirty="0" smtClean="0"/>
              <a:t>Examples: zip codes, counts, or the set of words in a collection of documents </a:t>
            </a:r>
          </a:p>
          <a:p>
            <a:pPr lvl="1">
              <a:lnSpc>
                <a:spcPct val="90000"/>
              </a:lnSpc>
            </a:pPr>
            <a:r>
              <a:rPr lang="en-US" sz="2200" dirty="0" smtClean="0"/>
              <a:t>Often represented as integer variables.   </a:t>
            </a:r>
          </a:p>
          <a:p>
            <a:pPr lvl="1">
              <a:lnSpc>
                <a:spcPct val="90000"/>
              </a:lnSpc>
            </a:pPr>
            <a:r>
              <a:rPr lang="en-US" sz="2200" dirty="0" smtClean="0"/>
              <a:t>Note: </a:t>
            </a:r>
            <a:r>
              <a:rPr lang="en-US" sz="2200" dirty="0" smtClean="0">
                <a:solidFill>
                  <a:srgbClr val="CC3300"/>
                </a:solidFill>
              </a:rPr>
              <a:t>binary attributes</a:t>
            </a:r>
            <a:r>
              <a:rPr lang="en-US" sz="2200" dirty="0" smtClean="0"/>
              <a:t> are a special case of discrete attributes </a:t>
            </a:r>
          </a:p>
          <a:p>
            <a:pPr>
              <a:lnSpc>
                <a:spcPct val="90000"/>
              </a:lnSpc>
            </a:pPr>
            <a:r>
              <a:rPr lang="en-US" dirty="0" smtClean="0"/>
              <a:t>Continuous Attribute </a:t>
            </a:r>
          </a:p>
          <a:p>
            <a:pPr lvl="1">
              <a:lnSpc>
                <a:spcPct val="90000"/>
              </a:lnSpc>
            </a:pPr>
            <a:r>
              <a:rPr lang="en-US" sz="2200" dirty="0" smtClean="0"/>
              <a:t>Has real numbers as attribute values</a:t>
            </a:r>
          </a:p>
          <a:p>
            <a:pPr lvl="1">
              <a:lnSpc>
                <a:spcPct val="90000"/>
              </a:lnSpc>
            </a:pPr>
            <a:r>
              <a:rPr lang="en-US" sz="2200" dirty="0" smtClean="0"/>
              <a:t>Examples: temperature, height, or weight.  </a:t>
            </a:r>
          </a:p>
          <a:p>
            <a:pPr lvl="1">
              <a:lnSpc>
                <a:spcPct val="90000"/>
              </a:lnSpc>
            </a:pPr>
            <a:r>
              <a:rPr lang="en-US" sz="2200" dirty="0" smtClean="0"/>
              <a:t>Practically, real values can only be measured and represented using a finite number of digits.</a:t>
            </a:r>
          </a:p>
          <a:p>
            <a:pPr lvl="1">
              <a:lnSpc>
                <a:spcPct val="90000"/>
              </a:lnSpc>
            </a:pPr>
            <a:r>
              <a:rPr lang="en-US" sz="2200" dirty="0" smtClean="0"/>
              <a:t>Continuous attributes are typically represented as floating-point variables. 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Asymmetric Attributes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11163" y="1066800"/>
            <a:ext cx="8428037" cy="5181600"/>
          </a:xfrm>
        </p:spPr>
        <p:txBody>
          <a:bodyPr>
            <a:normAutofit fontScale="92500" lnSpcReduction="20000"/>
          </a:bodyPr>
          <a:lstStyle/>
          <a:p>
            <a:r>
              <a:rPr lang="en-US" sz="2400" dirty="0" smtClean="0"/>
              <a:t>Only presence (a non-zero attribute value) is regarded as important</a:t>
            </a:r>
          </a:p>
          <a:p>
            <a:pPr marL="1311275" lvl="2" indent="-396875"/>
            <a:r>
              <a:rPr lang="en-US" sz="1800" dirty="0" smtClean="0"/>
              <a:t>Words present in documents</a:t>
            </a:r>
          </a:p>
          <a:p>
            <a:pPr marL="1311275" lvl="2" indent="-396875"/>
            <a:r>
              <a:rPr lang="en-US" sz="1800" dirty="0" smtClean="0"/>
              <a:t>Items present in customer transactions</a:t>
            </a:r>
          </a:p>
          <a:p>
            <a:pPr marL="1311275" lvl="2" indent="-396875"/>
            <a:endParaRPr lang="en-US" sz="1800" dirty="0" smtClean="0"/>
          </a:p>
          <a:p>
            <a:r>
              <a:rPr lang="en-US" sz="2400" dirty="0" smtClean="0"/>
              <a:t>If we met a friend in the grocery store would we ever say the following?</a:t>
            </a:r>
            <a:br>
              <a:rPr lang="en-US" sz="2400" dirty="0" smtClean="0"/>
            </a:br>
            <a:r>
              <a:rPr lang="en-US" sz="1000" dirty="0" smtClean="0"/>
              <a:t/>
            </a:r>
            <a:br>
              <a:rPr lang="en-US" sz="1000" dirty="0" smtClean="0"/>
            </a:br>
            <a:r>
              <a:rPr lang="en-US" sz="2400" i="1" dirty="0" smtClean="0">
                <a:latin typeface="Times New Roman" pitchFamily="18" charset="0"/>
              </a:rPr>
              <a:t>“I see our purchases are very similar since we didn’t buy most of the same things.” </a:t>
            </a:r>
          </a:p>
          <a:p>
            <a:endParaRPr lang="en-US" sz="2400" i="1" dirty="0" smtClean="0">
              <a:latin typeface="Times New Roman" pitchFamily="18" charset="0"/>
            </a:endParaRPr>
          </a:p>
          <a:p>
            <a:r>
              <a:rPr lang="en-US" sz="2400" dirty="0" smtClean="0"/>
              <a:t>We need two asymmetric binary attributes to represent one ordinary binary attribute</a:t>
            </a:r>
          </a:p>
          <a:p>
            <a:pPr lvl="1"/>
            <a:r>
              <a:rPr lang="en-US" sz="2200" dirty="0" smtClean="0"/>
              <a:t>Association analysis uses asymmetric attributes</a:t>
            </a:r>
          </a:p>
          <a:p>
            <a:pPr lvl="1"/>
            <a:endParaRPr lang="en-US" sz="2200" dirty="0" smtClean="0"/>
          </a:p>
          <a:p>
            <a:r>
              <a:rPr lang="en-US" sz="2600" dirty="0" smtClean="0"/>
              <a:t>Asymmetric attributes typically arise from objects that are sets</a:t>
            </a:r>
            <a:endParaRPr lang="en-US" sz="2600" dirty="0" smtClean="0">
              <a:solidFill>
                <a:srgbClr val="CC66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Extensions and Critiques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11163" y="1066800"/>
            <a:ext cx="8428037" cy="5181600"/>
          </a:xfrm>
        </p:spPr>
        <p:txBody>
          <a:bodyPr>
            <a:normAutofit/>
          </a:bodyPr>
          <a:lstStyle/>
          <a:p>
            <a:r>
              <a:rPr lang="en-US" sz="2400" dirty="0" err="1"/>
              <a:t>Velleman</a:t>
            </a:r>
            <a:r>
              <a:rPr lang="en-US" sz="2400" dirty="0"/>
              <a:t>, Paul F., and Leland Wilkinson. "Nominal, ordinal, interval, and ratio typologies are misleading." The American Statistician 47, no. 1 (1993): 65-72</a:t>
            </a:r>
            <a:r>
              <a:rPr lang="en-US" sz="2400" dirty="0" smtClean="0"/>
              <a:t>.</a:t>
            </a:r>
          </a:p>
          <a:p>
            <a:endParaRPr lang="en-US" sz="2400" dirty="0"/>
          </a:p>
          <a:p>
            <a:r>
              <a:rPr lang="en-US" sz="2400" dirty="0" err="1"/>
              <a:t>Mosteller</a:t>
            </a:r>
            <a:r>
              <a:rPr lang="en-US" sz="2400" dirty="0"/>
              <a:t>, Frederick, and John W. </a:t>
            </a:r>
            <a:r>
              <a:rPr lang="en-US" sz="2400" dirty="0" err="1"/>
              <a:t>Tukey</a:t>
            </a:r>
            <a:r>
              <a:rPr lang="en-US" sz="2400" dirty="0"/>
              <a:t>. "Data analysis and regression. A second course in statistics." Addison-Wesley Series in Behavioral Science: Quantitative Methods, Reading, Mass.: Addison-Wesley, 1977</a:t>
            </a:r>
            <a:r>
              <a:rPr lang="en-US" sz="2400" dirty="0" smtClean="0"/>
              <a:t>.</a:t>
            </a:r>
          </a:p>
          <a:p>
            <a:endParaRPr lang="en-US" sz="2400" dirty="0"/>
          </a:p>
          <a:p>
            <a:r>
              <a:rPr lang="en-US" sz="2400" dirty="0" smtClean="0"/>
              <a:t>Chrisman</a:t>
            </a:r>
            <a:r>
              <a:rPr lang="en-US" sz="2400" dirty="0"/>
              <a:t>, Nicholas R. "Rethinking levels of measurement for </a:t>
            </a:r>
            <a:r>
              <a:rPr lang="en-US" sz="2400" dirty="0" err="1"/>
              <a:t>cartography."Cartography</a:t>
            </a:r>
            <a:r>
              <a:rPr lang="en-US" sz="2400" dirty="0"/>
              <a:t> and Geographic Information Systems 25, no. 4 (1998): 231-242. </a:t>
            </a:r>
            <a:endParaRPr lang="en-US" sz="2400" dirty="0" smtClean="0"/>
          </a:p>
          <a:p>
            <a:endParaRPr lang="en-US" sz="2400" dirty="0"/>
          </a:p>
          <a:p>
            <a:endParaRPr lang="en-US" sz="2400" dirty="0"/>
          </a:p>
          <a:p>
            <a:pPr marL="292100" lvl="2" indent="-292100">
              <a:buSzPct val="75000"/>
              <a:buFont typeface="Monotype Sorts" charset="2"/>
              <a:buChar char="l"/>
            </a:pPr>
            <a:endParaRPr lang="en-US" sz="2400" dirty="0"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03635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Critiques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11163" y="1066800"/>
            <a:ext cx="8428037" cy="5181600"/>
          </a:xfrm>
        </p:spPr>
        <p:txBody>
          <a:bodyPr>
            <a:normAutofit/>
          </a:bodyPr>
          <a:lstStyle/>
          <a:p>
            <a:r>
              <a:rPr lang="en-US" sz="2400" dirty="0"/>
              <a:t>Incomplete </a:t>
            </a:r>
          </a:p>
          <a:p>
            <a:pPr lvl="1"/>
            <a:r>
              <a:rPr lang="en-US" sz="2000" dirty="0"/>
              <a:t>Asymmetric binary</a:t>
            </a:r>
          </a:p>
          <a:p>
            <a:pPr lvl="1"/>
            <a:r>
              <a:rPr lang="en-US" sz="2000" dirty="0"/>
              <a:t>Cyclical</a:t>
            </a:r>
          </a:p>
          <a:p>
            <a:pPr lvl="1"/>
            <a:r>
              <a:rPr lang="en-US" sz="2000" dirty="0"/>
              <a:t>Multivariate</a:t>
            </a:r>
          </a:p>
          <a:p>
            <a:pPr lvl="1"/>
            <a:r>
              <a:rPr lang="en-US" sz="2000" dirty="0"/>
              <a:t>Partially ordered</a:t>
            </a:r>
          </a:p>
          <a:p>
            <a:pPr lvl="1"/>
            <a:r>
              <a:rPr lang="en-US" sz="2000" dirty="0"/>
              <a:t>Partial membership</a:t>
            </a:r>
          </a:p>
          <a:p>
            <a:pPr lvl="1"/>
            <a:r>
              <a:rPr lang="en-US" sz="2000" dirty="0"/>
              <a:t>Relationships between the </a:t>
            </a:r>
            <a:r>
              <a:rPr lang="en-US" sz="2000" dirty="0" smtClean="0"/>
              <a:t>data</a:t>
            </a:r>
          </a:p>
          <a:p>
            <a:pPr lvl="1"/>
            <a:endParaRPr lang="en-US" sz="2000" dirty="0"/>
          </a:p>
          <a:p>
            <a:r>
              <a:rPr lang="en-US" sz="2400" dirty="0" smtClean="0"/>
              <a:t>Real data is approximate and noisy</a:t>
            </a:r>
          </a:p>
          <a:p>
            <a:pPr lvl="1"/>
            <a:r>
              <a:rPr lang="en-US" sz="2000" dirty="0" smtClean="0"/>
              <a:t>This can complicate recognition of the proper attribute type</a:t>
            </a:r>
          </a:p>
          <a:p>
            <a:pPr lvl="1"/>
            <a:r>
              <a:rPr lang="en-US" sz="2000" dirty="0" smtClean="0"/>
              <a:t>Treating one attribute type as another may be approximately correct</a:t>
            </a:r>
          </a:p>
          <a:p>
            <a:pPr lvl="1"/>
            <a:endParaRPr lang="en-US" sz="2000" dirty="0"/>
          </a:p>
          <a:p>
            <a:pPr marL="457200" lvl="1" indent="0">
              <a:buNone/>
            </a:pPr>
            <a:endParaRPr lang="en-US" sz="2000" dirty="0" smtClean="0"/>
          </a:p>
          <a:p>
            <a:pPr lvl="2" indent="233363"/>
            <a:endParaRPr lang="en-US" sz="1600" dirty="0" smtClean="0"/>
          </a:p>
          <a:p>
            <a:pPr lvl="2" indent="233363"/>
            <a:endParaRPr lang="en-US" sz="1600" dirty="0"/>
          </a:p>
          <a:p>
            <a:pPr lvl="1"/>
            <a:endParaRPr lang="en-US" sz="2000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64128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Critiques  …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11163" y="1066800"/>
            <a:ext cx="8428037" cy="5181600"/>
          </a:xfrm>
        </p:spPr>
        <p:txBody>
          <a:bodyPr>
            <a:normAutofit/>
          </a:bodyPr>
          <a:lstStyle/>
          <a:p>
            <a:r>
              <a:rPr lang="en-US" dirty="0" smtClean="0"/>
              <a:t>Not a good guide for statistical analysis</a:t>
            </a:r>
          </a:p>
          <a:p>
            <a:pPr lvl="1"/>
            <a:r>
              <a:rPr lang="en-US" dirty="0"/>
              <a:t>May unnecessarily restrict operations and </a:t>
            </a:r>
            <a:r>
              <a:rPr lang="en-US" dirty="0" smtClean="0"/>
              <a:t>results </a:t>
            </a:r>
          </a:p>
          <a:p>
            <a:pPr marL="1262063" lvl="2" indent="-347663"/>
            <a:r>
              <a:rPr lang="en-US" dirty="0"/>
              <a:t>Statistical analysis is often approximate</a:t>
            </a:r>
          </a:p>
          <a:p>
            <a:pPr marL="1262063" lvl="2" indent="-347663"/>
            <a:r>
              <a:rPr lang="en-US" dirty="0"/>
              <a:t>Thus, for example, using interval analysis for ordinal values may be </a:t>
            </a:r>
            <a:r>
              <a:rPr lang="en-US" dirty="0" smtClean="0"/>
              <a:t>justified</a:t>
            </a:r>
            <a:endParaRPr lang="en-US" dirty="0"/>
          </a:p>
          <a:p>
            <a:pPr lvl="1"/>
            <a:r>
              <a:rPr lang="en-US" dirty="0"/>
              <a:t>Transformations are common but don’t preserve scales</a:t>
            </a:r>
          </a:p>
          <a:p>
            <a:pPr marL="1262063" lvl="2" indent="-347663"/>
            <a:r>
              <a:rPr lang="en-US" dirty="0"/>
              <a:t>Can transform data to a new scale with better </a:t>
            </a:r>
            <a:r>
              <a:rPr lang="en-US" dirty="0" smtClean="0"/>
              <a:t>statistical properties</a:t>
            </a:r>
            <a:endParaRPr lang="en-US" dirty="0"/>
          </a:p>
          <a:p>
            <a:pPr marL="1262063" lvl="2" indent="-347663"/>
            <a:r>
              <a:rPr lang="en-US" dirty="0"/>
              <a:t>Many statistical analyses depend only on the distribution</a:t>
            </a:r>
          </a:p>
        </p:txBody>
      </p:sp>
    </p:spTree>
    <p:extLst>
      <p:ext uri="{BB962C8B-B14F-4D97-AF65-F5344CB8AC3E}">
        <p14:creationId xmlns:p14="http://schemas.microsoft.com/office/powerpoint/2010/main" val="3505299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Complicated Examples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11163" y="1066800"/>
            <a:ext cx="8428037" cy="518160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ID numbers </a:t>
            </a:r>
          </a:p>
          <a:p>
            <a:pPr lvl="1"/>
            <a:r>
              <a:rPr lang="en-US" sz="2000" dirty="0"/>
              <a:t>Nominal, ordinal, or interval?</a:t>
            </a:r>
          </a:p>
          <a:p>
            <a:pPr lvl="1"/>
            <a:endParaRPr lang="en-US" sz="2000" dirty="0"/>
          </a:p>
          <a:p>
            <a:pPr lvl="1"/>
            <a:endParaRPr lang="en-US" sz="2000" dirty="0" smtClean="0"/>
          </a:p>
          <a:p>
            <a:r>
              <a:rPr lang="en-US" sz="2400" dirty="0" smtClean="0"/>
              <a:t>Number of cylinders in an automobile engine </a:t>
            </a:r>
            <a:endParaRPr lang="en-US" sz="2400" dirty="0"/>
          </a:p>
          <a:p>
            <a:pPr lvl="1"/>
            <a:r>
              <a:rPr lang="en-US" sz="2000" dirty="0"/>
              <a:t>Nominal, ordinal, or </a:t>
            </a:r>
            <a:r>
              <a:rPr lang="en-US" sz="2000" dirty="0" smtClean="0"/>
              <a:t>ratio?</a:t>
            </a:r>
            <a:endParaRPr lang="en-US" sz="2000" dirty="0"/>
          </a:p>
          <a:p>
            <a:pPr lvl="1"/>
            <a:endParaRPr lang="en-US" sz="2000" dirty="0" smtClean="0"/>
          </a:p>
          <a:p>
            <a:pPr lvl="1"/>
            <a:endParaRPr lang="en-US" sz="2000" dirty="0" smtClean="0"/>
          </a:p>
          <a:p>
            <a:r>
              <a:rPr lang="en-US" sz="2400" dirty="0" smtClean="0"/>
              <a:t>Biased Scale </a:t>
            </a:r>
          </a:p>
          <a:p>
            <a:pPr lvl="1"/>
            <a:r>
              <a:rPr lang="en-US" sz="2000" dirty="0" smtClean="0"/>
              <a:t>Interval or Ratio</a:t>
            </a:r>
          </a:p>
          <a:p>
            <a:pPr lvl="1"/>
            <a:endParaRPr lang="en-US" sz="2000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169029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Messages for Attribute Types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11163" y="1066800"/>
            <a:ext cx="8428037" cy="5181600"/>
          </a:xfrm>
        </p:spPr>
        <p:txBody>
          <a:bodyPr>
            <a:normAutofit fontScale="85000" lnSpcReduction="20000"/>
          </a:bodyPr>
          <a:lstStyle/>
          <a:p>
            <a:endParaRPr lang="en-US" sz="2000" dirty="0"/>
          </a:p>
          <a:p>
            <a:r>
              <a:rPr lang="en-US" dirty="0" smtClean="0"/>
              <a:t>The types of operations you choose should be “meaningful” for the type of data you have</a:t>
            </a:r>
          </a:p>
          <a:p>
            <a:pPr lvl="1"/>
            <a:r>
              <a:rPr lang="en-US" dirty="0" smtClean="0"/>
              <a:t>Distinctness, order, meaningful intervals, and meaningful ratios are only four properties of data</a:t>
            </a:r>
          </a:p>
          <a:p>
            <a:pPr lvl="1"/>
            <a:endParaRPr lang="en-US" dirty="0" smtClean="0"/>
          </a:p>
          <a:p>
            <a:pPr lvl="1"/>
            <a:r>
              <a:rPr lang="en-US" dirty="0"/>
              <a:t>The data type you see – often numbers or strings – may not </a:t>
            </a:r>
            <a:r>
              <a:rPr lang="en-US" dirty="0" smtClean="0"/>
              <a:t>capture all the properties or may suggest properties that are not there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Analysis may depend on these other properties of the data</a:t>
            </a:r>
          </a:p>
          <a:p>
            <a:pPr lvl="2" indent="233363"/>
            <a:r>
              <a:rPr lang="en-US" dirty="0" smtClean="0"/>
              <a:t>Many statistical analyses depend only on the distribution</a:t>
            </a:r>
          </a:p>
          <a:p>
            <a:pPr lvl="2" indent="233363"/>
            <a:endParaRPr lang="en-US" dirty="0"/>
          </a:p>
          <a:p>
            <a:pPr lvl="1"/>
            <a:r>
              <a:rPr lang="en-US" dirty="0" smtClean="0"/>
              <a:t>Many times what is meaningful is measured by statistical significance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But in the end, what is meaningful is measured by the domain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425774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1026"/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8585200" cy="685800"/>
          </a:xfrm>
        </p:spPr>
        <p:txBody>
          <a:bodyPr/>
          <a:lstStyle/>
          <a:p>
            <a:r>
              <a:rPr lang="en-US" smtClean="0"/>
              <a:t>Types of data sets </a:t>
            </a:r>
          </a:p>
        </p:txBody>
      </p:sp>
      <p:sp>
        <p:nvSpPr>
          <p:cNvPr id="14339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146050" y="990600"/>
            <a:ext cx="8394700" cy="5029200"/>
          </a:xfrm>
          <a:noFill/>
        </p:spPr>
        <p:txBody>
          <a:bodyPr/>
          <a:lstStyle/>
          <a:p>
            <a:pPr marL="285750" indent="-285750">
              <a:lnSpc>
                <a:spcPct val="90000"/>
              </a:lnSpc>
            </a:pPr>
            <a:r>
              <a:rPr lang="en-US" sz="2600" dirty="0" smtClean="0">
                <a:cs typeface="Times New Roman" pitchFamily="18" charset="0"/>
              </a:rPr>
              <a:t>Record</a:t>
            </a:r>
          </a:p>
          <a:p>
            <a:pPr lvl="1">
              <a:lnSpc>
                <a:spcPct val="90000"/>
              </a:lnSpc>
            </a:pPr>
            <a:r>
              <a:rPr lang="en-US" dirty="0" smtClean="0">
                <a:cs typeface="Times New Roman" pitchFamily="18" charset="0"/>
              </a:rPr>
              <a:t>Data Matrix</a:t>
            </a:r>
          </a:p>
          <a:p>
            <a:pPr lvl="1">
              <a:lnSpc>
                <a:spcPct val="90000"/>
              </a:lnSpc>
            </a:pPr>
            <a:r>
              <a:rPr lang="en-US" dirty="0" smtClean="0">
                <a:cs typeface="Times New Roman" pitchFamily="18" charset="0"/>
              </a:rPr>
              <a:t>Document Data</a:t>
            </a:r>
          </a:p>
          <a:p>
            <a:pPr lvl="1">
              <a:lnSpc>
                <a:spcPct val="90000"/>
              </a:lnSpc>
            </a:pPr>
            <a:r>
              <a:rPr lang="en-US" dirty="0" smtClean="0">
                <a:cs typeface="Times New Roman" pitchFamily="18" charset="0"/>
              </a:rPr>
              <a:t>Transaction Data</a:t>
            </a:r>
            <a:endParaRPr lang="en-US" dirty="0" smtClean="0"/>
          </a:p>
          <a:p>
            <a:pPr marL="285750" indent="-285750">
              <a:lnSpc>
                <a:spcPct val="90000"/>
              </a:lnSpc>
            </a:pPr>
            <a:r>
              <a:rPr lang="en-US" sz="2600" dirty="0" smtClean="0">
                <a:cs typeface="Times New Roman" pitchFamily="18" charset="0"/>
              </a:rPr>
              <a:t>Graph</a:t>
            </a:r>
          </a:p>
          <a:p>
            <a:pPr lvl="1">
              <a:lnSpc>
                <a:spcPct val="90000"/>
              </a:lnSpc>
            </a:pPr>
            <a:r>
              <a:rPr lang="en-US" dirty="0" smtClean="0">
                <a:cs typeface="Times New Roman" pitchFamily="18" charset="0"/>
              </a:rPr>
              <a:t>World Wide Web</a:t>
            </a:r>
          </a:p>
          <a:p>
            <a:pPr lvl="1">
              <a:lnSpc>
                <a:spcPct val="90000"/>
              </a:lnSpc>
            </a:pPr>
            <a:r>
              <a:rPr lang="en-US" dirty="0" smtClean="0">
                <a:cs typeface="Times New Roman" pitchFamily="18" charset="0"/>
              </a:rPr>
              <a:t>Molecular Structures</a:t>
            </a:r>
          </a:p>
          <a:p>
            <a:pPr marL="285750" indent="-285750">
              <a:lnSpc>
                <a:spcPct val="90000"/>
              </a:lnSpc>
            </a:pPr>
            <a:r>
              <a:rPr lang="en-US" sz="2600" dirty="0" smtClean="0">
                <a:cs typeface="Times New Roman" pitchFamily="18" charset="0"/>
              </a:rPr>
              <a:t>Ordered</a:t>
            </a:r>
          </a:p>
          <a:p>
            <a:pPr lvl="1">
              <a:lnSpc>
                <a:spcPct val="90000"/>
              </a:lnSpc>
            </a:pPr>
            <a:r>
              <a:rPr lang="en-US" dirty="0" smtClean="0">
                <a:cs typeface="Times New Roman" pitchFamily="18" charset="0"/>
              </a:rPr>
              <a:t>Spatial Data</a:t>
            </a:r>
          </a:p>
          <a:p>
            <a:pPr lvl="1">
              <a:lnSpc>
                <a:spcPct val="90000"/>
              </a:lnSpc>
            </a:pPr>
            <a:r>
              <a:rPr lang="en-US" dirty="0" smtClean="0">
                <a:cs typeface="Times New Roman" pitchFamily="18" charset="0"/>
              </a:rPr>
              <a:t>Temporal Data</a:t>
            </a:r>
          </a:p>
          <a:p>
            <a:pPr lvl="1">
              <a:lnSpc>
                <a:spcPct val="90000"/>
              </a:lnSpc>
            </a:pPr>
            <a:r>
              <a:rPr lang="en-US" dirty="0" smtClean="0">
                <a:cs typeface="Times New Roman" pitchFamily="18" charset="0"/>
              </a:rPr>
              <a:t>Sequential Data</a:t>
            </a:r>
          </a:p>
          <a:p>
            <a:pPr lvl="1">
              <a:lnSpc>
                <a:spcPct val="90000"/>
              </a:lnSpc>
            </a:pPr>
            <a:r>
              <a:rPr lang="en-US" dirty="0" smtClean="0">
                <a:cs typeface="Times New Roman" pitchFamily="18" charset="0"/>
              </a:rPr>
              <a:t>Genetic Sequence Data</a:t>
            </a:r>
          </a:p>
          <a:p>
            <a:pPr lvl="1">
              <a:lnSpc>
                <a:spcPct val="95000"/>
              </a:lnSpc>
              <a:spcBef>
                <a:spcPct val="20000"/>
              </a:spcBef>
              <a:buFont typeface="Arial" pitchFamily="34" charset="0"/>
              <a:buNone/>
            </a:pPr>
            <a:endParaRPr lang="en-US" b="1" dirty="0" smtClean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Attributes and Objects</a:t>
            </a:r>
          </a:p>
          <a:p>
            <a:endParaRPr lang="en-US" dirty="0" smtClean="0"/>
          </a:p>
          <a:p>
            <a:r>
              <a:rPr lang="en-US" dirty="0" smtClean="0"/>
              <a:t>Types of Data</a:t>
            </a:r>
          </a:p>
          <a:p>
            <a:endParaRPr lang="en-US" dirty="0" smtClean="0"/>
          </a:p>
          <a:p>
            <a:r>
              <a:rPr lang="en-US" dirty="0"/>
              <a:t>Data </a:t>
            </a:r>
            <a:r>
              <a:rPr lang="en-US" dirty="0" smtClean="0"/>
              <a:t>Quality</a:t>
            </a:r>
          </a:p>
          <a:p>
            <a:endParaRPr lang="en-US" dirty="0"/>
          </a:p>
          <a:p>
            <a:r>
              <a:rPr lang="en-US" dirty="0" smtClean="0"/>
              <a:t>Similarity and Distance</a:t>
            </a:r>
          </a:p>
          <a:p>
            <a:endParaRPr lang="en-US" dirty="0" smtClean="0"/>
          </a:p>
          <a:p>
            <a:r>
              <a:rPr lang="en-US" dirty="0" smtClean="0"/>
              <a:t>Data Preprocessing</a:t>
            </a:r>
          </a:p>
          <a:p>
            <a:pPr>
              <a:buFont typeface="Monotype Sorts" charset="2"/>
              <a:buNone/>
            </a:pP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8585200" cy="685800"/>
          </a:xfrm>
        </p:spPr>
        <p:txBody>
          <a:bodyPr/>
          <a:lstStyle/>
          <a:p>
            <a:r>
              <a:rPr lang="en-US" sz="2800" smtClean="0"/>
              <a:t>Important Characteristics of Data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46050" y="990600"/>
            <a:ext cx="8394700" cy="5029200"/>
          </a:xfrm>
          <a:noFill/>
        </p:spPr>
        <p:txBody>
          <a:bodyPr>
            <a:normAutofit fontScale="92500" lnSpcReduction="10000"/>
          </a:bodyPr>
          <a:lstStyle/>
          <a:p>
            <a:pPr lvl="1">
              <a:lnSpc>
                <a:spcPct val="95000"/>
              </a:lnSpc>
              <a:spcBef>
                <a:spcPct val="20000"/>
              </a:spcBef>
            </a:pPr>
            <a:r>
              <a:rPr lang="en-US" sz="2800" dirty="0" smtClean="0"/>
              <a:t>Dimensionality (number of attributes)</a:t>
            </a:r>
          </a:p>
          <a:p>
            <a:pPr lvl="2">
              <a:lnSpc>
                <a:spcPct val="95000"/>
              </a:lnSpc>
              <a:spcBef>
                <a:spcPct val="20000"/>
              </a:spcBef>
            </a:pPr>
            <a:r>
              <a:rPr lang="en-US" sz="2400" dirty="0" smtClean="0"/>
              <a:t> High dimensional data brings a number </a:t>
            </a:r>
            <a:r>
              <a:rPr lang="en-US" sz="2400" smtClean="0"/>
              <a:t>of challenges</a:t>
            </a:r>
            <a:endParaRPr lang="en-US" sz="2400" dirty="0" smtClean="0"/>
          </a:p>
          <a:p>
            <a:pPr lvl="1">
              <a:lnSpc>
                <a:spcPct val="95000"/>
              </a:lnSpc>
              <a:spcBef>
                <a:spcPct val="20000"/>
              </a:spcBef>
            </a:pPr>
            <a:endParaRPr lang="en-US" dirty="0" smtClean="0"/>
          </a:p>
          <a:p>
            <a:pPr lvl="1">
              <a:lnSpc>
                <a:spcPct val="95000"/>
              </a:lnSpc>
              <a:spcBef>
                <a:spcPct val="20000"/>
              </a:spcBef>
            </a:pPr>
            <a:r>
              <a:rPr lang="en-US" sz="2800" dirty="0" err="1" smtClean="0"/>
              <a:t>Sparsity</a:t>
            </a:r>
            <a:endParaRPr lang="en-US" sz="2800" dirty="0" smtClean="0"/>
          </a:p>
          <a:p>
            <a:pPr lvl="2">
              <a:lnSpc>
                <a:spcPct val="95000"/>
              </a:lnSpc>
              <a:spcBef>
                <a:spcPct val="20000"/>
              </a:spcBef>
            </a:pPr>
            <a:r>
              <a:rPr lang="en-US" sz="2400" dirty="0" smtClean="0"/>
              <a:t> Only presence counts</a:t>
            </a:r>
          </a:p>
          <a:p>
            <a:pPr lvl="1">
              <a:lnSpc>
                <a:spcPct val="95000"/>
              </a:lnSpc>
              <a:spcBef>
                <a:spcPct val="20000"/>
              </a:spcBef>
            </a:pPr>
            <a:endParaRPr lang="en-US" dirty="0" smtClean="0"/>
          </a:p>
          <a:p>
            <a:pPr lvl="1">
              <a:lnSpc>
                <a:spcPct val="95000"/>
              </a:lnSpc>
              <a:spcBef>
                <a:spcPct val="20000"/>
              </a:spcBef>
            </a:pPr>
            <a:r>
              <a:rPr lang="en-US" sz="2800" dirty="0" smtClean="0"/>
              <a:t>Resolution</a:t>
            </a:r>
          </a:p>
          <a:p>
            <a:pPr lvl="2" indent="-342900">
              <a:lnSpc>
                <a:spcPct val="105000"/>
              </a:lnSpc>
              <a:spcBef>
                <a:spcPct val="20000"/>
              </a:spcBef>
            </a:pPr>
            <a:r>
              <a:rPr lang="en-US" sz="2400" dirty="0"/>
              <a:t> Patterns depend on the scale </a:t>
            </a:r>
          </a:p>
          <a:p>
            <a:pPr lvl="2">
              <a:lnSpc>
                <a:spcPct val="95000"/>
              </a:lnSpc>
              <a:spcBef>
                <a:spcPct val="20000"/>
              </a:spcBef>
            </a:pPr>
            <a:endParaRPr lang="en-US" sz="2400" dirty="0"/>
          </a:p>
          <a:p>
            <a:pPr lvl="1">
              <a:lnSpc>
                <a:spcPct val="95000"/>
              </a:lnSpc>
              <a:spcBef>
                <a:spcPct val="20000"/>
              </a:spcBef>
            </a:pPr>
            <a:r>
              <a:rPr lang="en-US" sz="2800" dirty="0" smtClean="0"/>
              <a:t>Size</a:t>
            </a:r>
          </a:p>
          <a:p>
            <a:pPr lvl="2" indent="-342900">
              <a:lnSpc>
                <a:spcPct val="115000"/>
              </a:lnSpc>
              <a:spcBef>
                <a:spcPct val="20000"/>
              </a:spcBef>
            </a:pPr>
            <a:r>
              <a:rPr lang="en-US" sz="2400" dirty="0"/>
              <a:t>Type of analysis may depend on size of data</a:t>
            </a:r>
          </a:p>
          <a:p>
            <a:pPr lvl="1">
              <a:lnSpc>
                <a:spcPct val="95000"/>
              </a:lnSpc>
              <a:spcBef>
                <a:spcPct val="20000"/>
              </a:spcBef>
            </a:pP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 lvl="1">
              <a:lnSpc>
                <a:spcPct val="95000"/>
              </a:lnSpc>
              <a:spcBef>
                <a:spcPct val="20000"/>
              </a:spcBef>
            </a:pPr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lvl="1">
              <a:lnSpc>
                <a:spcPct val="95000"/>
              </a:lnSpc>
              <a:spcBef>
                <a:spcPct val="20000"/>
              </a:spcBef>
            </a:pPr>
            <a:endParaRPr lang="en-US" sz="2000" b="1" dirty="0" smtClean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Record Data </a:t>
            </a:r>
          </a:p>
        </p:txBody>
      </p:sp>
      <p:sp>
        <p:nvSpPr>
          <p:cNvPr id="16387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411163" y="1143000"/>
            <a:ext cx="8318500" cy="9906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Data that consists of a collection of records, each of which consists of a fixed set of attributes 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graphicFrame>
        <p:nvGraphicFramePr>
          <p:cNvPr id="16388" name="Object 5"/>
          <p:cNvGraphicFramePr>
            <a:graphicFrameLocks noChangeAspect="1"/>
          </p:cNvGraphicFramePr>
          <p:nvPr/>
        </p:nvGraphicFramePr>
        <p:xfrm>
          <a:off x="2209800" y="2209800"/>
          <a:ext cx="3848100" cy="411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26" name="Document" r:id="rId4" imgW="5405628" imgH="5779008" progId="Word.Document.8">
                  <p:embed/>
                </p:oleObj>
              </mc:Choice>
              <mc:Fallback>
                <p:oleObj name="Document" r:id="rId4" imgW="5405628" imgH="5779008" progId="Word.Document.8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9800" y="2209800"/>
                        <a:ext cx="3848100" cy="4114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Data Matrix </a:t>
            </a:r>
          </a:p>
        </p:txBody>
      </p:sp>
      <p:sp>
        <p:nvSpPr>
          <p:cNvPr id="17411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411163" y="1143000"/>
            <a:ext cx="8318500" cy="3124200"/>
          </a:xfrm>
        </p:spPr>
        <p:txBody>
          <a:bodyPr/>
          <a:lstStyle/>
          <a:p>
            <a:r>
              <a:rPr lang="en-US" sz="2400" dirty="0" smtClean="0"/>
              <a:t>If data objects have the same fixed set of numeric attributes, then the data objects can be thought of as points in a multi-dimensional space, where each dimension represents a distinct attribute </a:t>
            </a:r>
          </a:p>
          <a:p>
            <a:pPr lvl="4"/>
            <a:endParaRPr lang="en-US" sz="1800" dirty="0" smtClean="0"/>
          </a:p>
          <a:p>
            <a:r>
              <a:rPr lang="en-US" sz="2400" dirty="0" smtClean="0"/>
              <a:t>Such data set can be represented by an </a:t>
            </a:r>
            <a:r>
              <a:rPr lang="en-US" sz="2400" i="1" dirty="0" smtClean="0"/>
              <a:t>m</a:t>
            </a:r>
            <a:r>
              <a:rPr lang="en-US" sz="2400" dirty="0" smtClean="0"/>
              <a:t> by </a:t>
            </a:r>
            <a:r>
              <a:rPr lang="en-US" sz="2400" i="1" dirty="0" smtClean="0"/>
              <a:t>n</a:t>
            </a:r>
            <a:r>
              <a:rPr lang="en-US" sz="2400" dirty="0" smtClean="0"/>
              <a:t> matrix, where there are </a:t>
            </a:r>
            <a:r>
              <a:rPr lang="en-US" sz="2400" i="1" dirty="0" smtClean="0"/>
              <a:t>m</a:t>
            </a:r>
            <a:r>
              <a:rPr lang="en-US" sz="2400" dirty="0" smtClean="0"/>
              <a:t> rows, one for each object, and </a:t>
            </a:r>
            <a:r>
              <a:rPr lang="en-US" sz="2400" i="1" dirty="0" smtClean="0"/>
              <a:t>n</a:t>
            </a:r>
            <a:r>
              <a:rPr lang="en-US" sz="2400" dirty="0" smtClean="0"/>
              <a:t> columns, one for each attribute</a:t>
            </a:r>
          </a:p>
        </p:txBody>
      </p:sp>
      <p:graphicFrame>
        <p:nvGraphicFramePr>
          <p:cNvPr id="17412" name="Object 4"/>
          <p:cNvGraphicFramePr>
            <a:graphicFrameLocks noChangeAspect="1"/>
          </p:cNvGraphicFramePr>
          <p:nvPr/>
        </p:nvGraphicFramePr>
        <p:xfrm>
          <a:off x="762000" y="4314825"/>
          <a:ext cx="7761288" cy="2009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50" name="VISIO" r:id="rId4" imgW="5706222" imgH="1480748" progId="Visio.Drawing.6">
                  <p:embed/>
                </p:oleObj>
              </mc:Choice>
              <mc:Fallback>
                <p:oleObj name="VISIO" r:id="rId4" imgW="5706222" imgH="1480748" progId="Visio.Drawing.6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4314825"/>
                        <a:ext cx="7761288" cy="2009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Document Data</a:t>
            </a:r>
          </a:p>
        </p:txBody>
      </p:sp>
      <p:sp>
        <p:nvSpPr>
          <p:cNvPr id="18435" name="Rectangle 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Each document becomes a ‘term’ vector </a:t>
            </a:r>
          </a:p>
          <a:p>
            <a:pPr lvl="1"/>
            <a:r>
              <a:rPr lang="en-US" dirty="0" smtClean="0"/>
              <a:t>Each term is a component (attribute) of the vector</a:t>
            </a:r>
          </a:p>
          <a:p>
            <a:pPr lvl="1"/>
            <a:r>
              <a:rPr lang="en-US" dirty="0"/>
              <a:t>T</a:t>
            </a:r>
            <a:r>
              <a:rPr lang="en-US" dirty="0" smtClean="0"/>
              <a:t>he value of each component is the number of times the corresponding term occurs in the document. 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graphicFrame>
        <p:nvGraphicFramePr>
          <p:cNvPr id="18436" name="Object 8"/>
          <p:cNvGraphicFramePr>
            <a:graphicFrameLocks noChangeAspect="1"/>
          </p:cNvGraphicFramePr>
          <p:nvPr/>
        </p:nvGraphicFramePr>
        <p:xfrm>
          <a:off x="685800" y="3048000"/>
          <a:ext cx="7038975" cy="3198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75" name="Visio" r:id="rId4" imgW="5925718" imgH="2693902" progId="Visio.Drawing.6">
                  <p:embed/>
                </p:oleObj>
              </mc:Choice>
              <mc:Fallback>
                <p:oleObj name="Visio" r:id="rId4" imgW="5925718" imgH="2693902" progId="Visio.Drawing.6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" y="3048000"/>
                        <a:ext cx="7038975" cy="31988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Transaction Data</a:t>
            </a:r>
          </a:p>
        </p:txBody>
      </p:sp>
      <p:sp>
        <p:nvSpPr>
          <p:cNvPr id="19459" name="Rectangle 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 special type of record data, where </a:t>
            </a:r>
          </a:p>
          <a:p>
            <a:pPr lvl="1"/>
            <a:r>
              <a:rPr lang="en-US" dirty="0"/>
              <a:t>E</a:t>
            </a:r>
            <a:r>
              <a:rPr lang="en-US" dirty="0" smtClean="0"/>
              <a:t>ach record (transaction) involves a set of items.  </a:t>
            </a:r>
          </a:p>
          <a:p>
            <a:pPr lvl="1"/>
            <a:r>
              <a:rPr lang="en-US" dirty="0" smtClean="0"/>
              <a:t>For example, consider a grocery store.  The set of products purchased by a customer during one shopping trip constitute a transaction, while the individual products that were purchased are the items. 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graphicFrame>
        <p:nvGraphicFramePr>
          <p:cNvPr id="19460" name="Object 5"/>
          <p:cNvGraphicFramePr>
            <a:graphicFrameLocks noChangeAspect="1"/>
          </p:cNvGraphicFramePr>
          <p:nvPr/>
        </p:nvGraphicFramePr>
        <p:xfrm>
          <a:off x="1752600" y="3641725"/>
          <a:ext cx="5421313" cy="2835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98" name="Document" r:id="rId4" imgW="3823716" imgH="1999488" progId="Word.Document.8">
                  <p:embed/>
                </p:oleObj>
              </mc:Choice>
              <mc:Fallback>
                <p:oleObj name="Document" r:id="rId4" imgW="3823716" imgH="1999488" progId="Word.Document.8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2600" y="3641725"/>
                        <a:ext cx="5421313" cy="2835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 Data </a:t>
            </a:r>
          </a:p>
        </p:txBody>
      </p:sp>
      <p:sp>
        <p:nvSpPr>
          <p:cNvPr id="20483" name="Rectangle 8"/>
          <p:cNvSpPr>
            <a:spLocks noGrp="1" noChangeArrowheads="1"/>
          </p:cNvSpPr>
          <p:nvPr>
            <p:ph type="body" idx="1"/>
          </p:nvPr>
        </p:nvSpPr>
        <p:spPr>
          <a:xfrm>
            <a:off x="411163" y="1066800"/>
            <a:ext cx="8318500" cy="5181600"/>
          </a:xfrm>
        </p:spPr>
        <p:txBody>
          <a:bodyPr/>
          <a:lstStyle/>
          <a:p>
            <a:r>
              <a:rPr lang="en-US" sz="2500" dirty="0" smtClean="0"/>
              <a:t>Examples: Generic graph, a </a:t>
            </a:r>
            <a:r>
              <a:rPr lang="en-US" sz="2500" dirty="0"/>
              <a:t>m</a:t>
            </a:r>
            <a:r>
              <a:rPr lang="en-US" sz="2500" dirty="0" smtClean="0"/>
              <a:t>olecule, and webpages </a:t>
            </a:r>
          </a:p>
        </p:txBody>
      </p:sp>
      <p:graphicFrame>
        <p:nvGraphicFramePr>
          <p:cNvPr id="20484" name="Object 5"/>
          <p:cNvGraphicFramePr>
            <a:graphicFrameLocks noChangeAspect="1"/>
          </p:cNvGraphicFramePr>
          <p:nvPr/>
        </p:nvGraphicFramePr>
        <p:xfrm>
          <a:off x="152400" y="1676400"/>
          <a:ext cx="2979738" cy="2289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61" name="VISIO" r:id="rId4" imgW="839724" imgH="646176" progId="Visio.Drawing.6">
                  <p:embed/>
                </p:oleObj>
              </mc:Choice>
              <mc:Fallback>
                <p:oleObj name="VISIO" r:id="rId4" imgW="839724" imgH="646176" progId="Visio.Drawing.6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" y="1676400"/>
                        <a:ext cx="2979738" cy="2289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0485" name="Picture 9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1600200"/>
            <a:ext cx="5959475" cy="456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0486" name="Object 10"/>
          <p:cNvGraphicFramePr>
            <a:graphicFrameLocks noChangeAspect="1"/>
          </p:cNvGraphicFramePr>
          <p:nvPr/>
        </p:nvGraphicFramePr>
        <p:xfrm>
          <a:off x="381000" y="4191000"/>
          <a:ext cx="1965325" cy="1831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62" name="VISIO" r:id="rId7" imgW="5792724" imgH="5411724" progId="Visio.Drawing.6">
                  <p:embed/>
                </p:oleObj>
              </mc:Choice>
              <mc:Fallback>
                <p:oleObj name="VISIO" r:id="rId7" imgW="5792724" imgH="5411724" progId="Visio.Drawing.6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" y="4191000"/>
                        <a:ext cx="1965325" cy="1831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487" name="Rectangle 11"/>
          <p:cNvSpPr>
            <a:spLocks noChangeArrowheads="1"/>
          </p:cNvSpPr>
          <p:nvPr/>
        </p:nvSpPr>
        <p:spPr bwMode="auto">
          <a:xfrm>
            <a:off x="0" y="5943600"/>
            <a:ext cx="306546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charset="2"/>
              <a:buNone/>
            </a:pPr>
            <a:r>
              <a:rPr lang="en-US" sz="2000" b="0"/>
              <a:t>Benzene Molecule: C6H6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1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Ordered Data </a:t>
            </a:r>
          </a:p>
        </p:txBody>
      </p:sp>
      <p:sp>
        <p:nvSpPr>
          <p:cNvPr id="21507" name="Rectangle 1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Sequences of transactions</a:t>
            </a:r>
          </a:p>
        </p:txBody>
      </p:sp>
      <p:pic>
        <p:nvPicPr>
          <p:cNvPr id="2150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7725" y="2408238"/>
            <a:ext cx="5121275" cy="3840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09" name="Text Box 7"/>
          <p:cNvSpPr txBox="1">
            <a:spLocks noChangeArrowheads="1"/>
          </p:cNvSpPr>
          <p:nvPr/>
        </p:nvSpPr>
        <p:spPr bwMode="auto">
          <a:xfrm>
            <a:off x="2422525" y="5486400"/>
            <a:ext cx="2682875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400"/>
              <a:t>An element of the sequence</a:t>
            </a:r>
          </a:p>
        </p:txBody>
      </p:sp>
      <p:sp>
        <p:nvSpPr>
          <p:cNvPr id="21510" name="AutoShape 8"/>
          <p:cNvSpPr>
            <a:spLocks/>
          </p:cNvSpPr>
          <p:nvPr/>
        </p:nvSpPr>
        <p:spPr bwMode="auto">
          <a:xfrm rot="-5400000">
            <a:off x="2994025" y="4457700"/>
            <a:ext cx="533400" cy="1371600"/>
          </a:xfrm>
          <a:prstGeom prst="leftBrace">
            <a:avLst>
              <a:gd name="adj1" fmla="val 21429"/>
              <a:gd name="adj2" fmla="val 50000"/>
            </a:avLst>
          </a:prstGeom>
          <a:noFill/>
          <a:ln w="254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511" name="Text Box 9"/>
          <p:cNvSpPr txBox="1">
            <a:spLocks noChangeArrowheads="1"/>
          </p:cNvSpPr>
          <p:nvPr/>
        </p:nvSpPr>
        <p:spPr bwMode="auto">
          <a:xfrm>
            <a:off x="2514600" y="1828800"/>
            <a:ext cx="2286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400"/>
              <a:t>Items/Events</a:t>
            </a:r>
          </a:p>
        </p:txBody>
      </p:sp>
      <p:sp>
        <p:nvSpPr>
          <p:cNvPr id="21512" name="Line 10"/>
          <p:cNvSpPr>
            <a:spLocks noChangeShapeType="1"/>
          </p:cNvSpPr>
          <p:nvPr/>
        </p:nvSpPr>
        <p:spPr bwMode="auto">
          <a:xfrm>
            <a:off x="3124200" y="2286000"/>
            <a:ext cx="0" cy="83820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13" name="Line 11"/>
          <p:cNvSpPr>
            <a:spLocks noChangeShapeType="1"/>
          </p:cNvSpPr>
          <p:nvPr/>
        </p:nvSpPr>
        <p:spPr bwMode="auto">
          <a:xfrm>
            <a:off x="3581400" y="2286000"/>
            <a:ext cx="0" cy="83820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Ordered Data </a:t>
            </a:r>
          </a:p>
        </p:txBody>
      </p:sp>
      <p:sp>
        <p:nvSpPr>
          <p:cNvPr id="22531" name="Rectangle 6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 Genomic sequence data</a:t>
            </a:r>
          </a:p>
        </p:txBody>
      </p:sp>
      <p:graphicFrame>
        <p:nvGraphicFramePr>
          <p:cNvPr id="22532" name="Object 4"/>
          <p:cNvGraphicFramePr>
            <a:graphicFrameLocks noChangeAspect="1"/>
          </p:cNvGraphicFramePr>
          <p:nvPr/>
        </p:nvGraphicFramePr>
        <p:xfrm>
          <a:off x="1600200" y="1676400"/>
          <a:ext cx="5356225" cy="4570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70" name="VISIO" r:id="rId4" imgW="2330196" imgH="1991868" progId="Visio.Drawing.6">
                  <p:embed/>
                </p:oleObj>
              </mc:Choice>
              <mc:Fallback>
                <p:oleObj name="VISIO" r:id="rId4" imgW="2330196" imgH="1991868" progId="Visio.Drawing.6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0200" y="1676400"/>
                        <a:ext cx="5356225" cy="45704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9" descr="sst_land_temp_82_best"/>
          <p:cNvPicPr>
            <a:picLocks noGrp="1" noChangeAspect="1" noChangeArrowheads="1" noCrop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438400" y="1427163"/>
            <a:ext cx="6629400" cy="4973637"/>
          </a:xfrm>
          <a:noFill/>
        </p:spPr>
      </p:pic>
      <p:sp>
        <p:nvSpPr>
          <p:cNvPr id="2355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smtClean="0"/>
              <a:t>Ordered Data</a:t>
            </a:r>
          </a:p>
        </p:txBody>
      </p:sp>
      <p:sp>
        <p:nvSpPr>
          <p:cNvPr id="23556" name="Rectangle 11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Spatio-Temporal Data</a:t>
            </a:r>
          </a:p>
        </p:txBody>
      </p:sp>
      <p:sp>
        <p:nvSpPr>
          <p:cNvPr id="23557" name="Rectangle 3"/>
          <p:cNvSpPr>
            <a:spLocks noChangeArrowheads="1"/>
          </p:cNvSpPr>
          <p:nvPr/>
        </p:nvSpPr>
        <p:spPr bwMode="auto">
          <a:xfrm>
            <a:off x="2667000" y="26670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3558" name="Text Box 12"/>
          <p:cNvSpPr txBox="1">
            <a:spLocks noChangeArrowheads="1"/>
          </p:cNvSpPr>
          <p:nvPr/>
        </p:nvSpPr>
        <p:spPr bwMode="auto">
          <a:xfrm>
            <a:off x="457200" y="2955925"/>
            <a:ext cx="2667000" cy="118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400"/>
              <a:t>Average Monthly Temperature of land and ocean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Data Quality 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dirty="0" smtClean="0"/>
              <a:t>Poor data quality negatively affects many data processing efforts</a:t>
            </a:r>
          </a:p>
          <a:p>
            <a:pPr>
              <a:buFont typeface="Monotype Sorts" charset="2"/>
              <a:buNone/>
            </a:pPr>
            <a:r>
              <a:rPr lang="en-US" sz="2400" dirty="0" smtClean="0"/>
              <a:t>“</a:t>
            </a:r>
            <a:r>
              <a:rPr lang="en-US" sz="2400" dirty="0" smtClean="0">
                <a:latin typeface="Times New Roman" pitchFamily="18" charset="0"/>
              </a:rPr>
              <a:t>The most important point is that poor data quality is an unfolding disaster.</a:t>
            </a:r>
          </a:p>
          <a:p>
            <a:pPr lvl="1"/>
            <a:r>
              <a:rPr lang="en-US" dirty="0" smtClean="0">
                <a:latin typeface="Times New Roman" pitchFamily="18" charset="0"/>
              </a:rPr>
              <a:t>Poor data quality costs the typical company at least ten percent (10%) of revenue; twenty percent (20%) is probably a better estimate.”</a:t>
            </a:r>
          </a:p>
          <a:p>
            <a:pPr>
              <a:buFont typeface="Monotype Sorts" charset="2"/>
              <a:buNone/>
            </a:pPr>
            <a:r>
              <a:rPr lang="en-US" sz="2400" dirty="0" smtClean="0">
                <a:latin typeface="Times New Roman" pitchFamily="18" charset="0"/>
              </a:rPr>
              <a:t>			Thomas C. Redman, DM Review, August 2004</a:t>
            </a:r>
          </a:p>
          <a:p>
            <a:pPr>
              <a:buFont typeface="Monotype Sorts" charset="2"/>
              <a:buNone/>
            </a:pPr>
            <a:endParaRPr lang="en-US" sz="900" dirty="0" smtClean="0">
              <a:latin typeface="Times New Roman" pitchFamily="18" charset="0"/>
            </a:endParaRPr>
          </a:p>
          <a:p>
            <a:r>
              <a:rPr lang="en-US" sz="2400" dirty="0" smtClean="0"/>
              <a:t>Data mining example: a classification model for detecting people who are loan risks is built using poor data</a:t>
            </a:r>
          </a:p>
          <a:p>
            <a:pPr lvl="1"/>
            <a:r>
              <a:rPr lang="en-US" sz="2200" dirty="0" smtClean="0"/>
              <a:t>Some credit-worthy candidates are denied loans</a:t>
            </a:r>
          </a:p>
          <a:p>
            <a:pPr lvl="1"/>
            <a:r>
              <a:rPr lang="en-US" sz="2200" dirty="0" smtClean="0"/>
              <a:t>More loans are given to individuals that default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Data?</a:t>
            </a:r>
          </a:p>
        </p:txBody>
      </p:sp>
      <p:sp>
        <p:nvSpPr>
          <p:cNvPr id="4099" name="Rectangle 9"/>
          <p:cNvSpPr>
            <a:spLocks noGrp="1" noChangeArrowheads="1"/>
          </p:cNvSpPr>
          <p:nvPr>
            <p:ph type="body" sz="half" idx="1"/>
          </p:nvPr>
        </p:nvSpPr>
        <p:spPr>
          <a:xfrm>
            <a:off x="304800" y="1143000"/>
            <a:ext cx="4267200" cy="5181600"/>
          </a:xfrm>
        </p:spPr>
        <p:txBody>
          <a:bodyPr>
            <a:normAutofit lnSpcReduction="10000"/>
          </a:bodyPr>
          <a:lstStyle/>
          <a:p>
            <a:r>
              <a:rPr lang="en-US" sz="2400" dirty="0" smtClean="0"/>
              <a:t>Collection of </a:t>
            </a:r>
            <a:r>
              <a:rPr lang="en-US" sz="2400" b="1" i="1" dirty="0" smtClean="0">
                <a:solidFill>
                  <a:srgbClr val="CC6600"/>
                </a:solidFill>
              </a:rPr>
              <a:t>data objects </a:t>
            </a:r>
            <a:r>
              <a:rPr lang="en-US" sz="2400" dirty="0" smtClean="0"/>
              <a:t>and their </a:t>
            </a:r>
            <a:r>
              <a:rPr lang="en-US" sz="2400" b="1" i="1" dirty="0">
                <a:solidFill>
                  <a:srgbClr val="CC6600"/>
                </a:solidFill>
              </a:rPr>
              <a:t>attributes</a:t>
            </a:r>
          </a:p>
          <a:p>
            <a:pPr lvl="4"/>
            <a:endParaRPr lang="en-US" sz="600" dirty="0" smtClean="0"/>
          </a:p>
          <a:p>
            <a:r>
              <a:rPr lang="en-US" sz="2400" dirty="0" smtClean="0"/>
              <a:t>An </a:t>
            </a:r>
            <a:r>
              <a:rPr lang="en-US" sz="2400" b="1" i="1" dirty="0" smtClean="0">
                <a:solidFill>
                  <a:srgbClr val="CC6600"/>
                </a:solidFill>
              </a:rPr>
              <a:t>attribute</a:t>
            </a:r>
            <a:r>
              <a:rPr lang="en-US" sz="2400" dirty="0" smtClean="0"/>
              <a:t> is a property or characteristic of an object</a:t>
            </a:r>
          </a:p>
          <a:p>
            <a:pPr lvl="1"/>
            <a:r>
              <a:rPr lang="en-US" sz="2000" dirty="0" smtClean="0"/>
              <a:t>Examples: eye color of a person, temperature, etc.</a:t>
            </a:r>
          </a:p>
          <a:p>
            <a:pPr lvl="1"/>
            <a:r>
              <a:rPr lang="en-US" sz="2000" dirty="0" smtClean="0"/>
              <a:t>Attribute is also known as variable, field, characteristic, dimension, or feature</a:t>
            </a:r>
          </a:p>
          <a:p>
            <a:r>
              <a:rPr lang="en-US" sz="2400" dirty="0" smtClean="0"/>
              <a:t>A collection of attributes describe an </a:t>
            </a:r>
            <a:r>
              <a:rPr lang="en-US" sz="2400" b="1" i="1" dirty="0" smtClean="0">
                <a:solidFill>
                  <a:srgbClr val="CC6600"/>
                </a:solidFill>
              </a:rPr>
              <a:t>object</a:t>
            </a:r>
          </a:p>
          <a:p>
            <a:pPr lvl="1"/>
            <a:r>
              <a:rPr lang="en-US" sz="2000" dirty="0" smtClean="0"/>
              <a:t>Object is also known as record, point, case, sample, entity, or instance</a:t>
            </a:r>
          </a:p>
          <a:p>
            <a:pPr lvl="4"/>
            <a:endParaRPr lang="en-US" dirty="0" smtClean="0"/>
          </a:p>
        </p:txBody>
      </p:sp>
      <p:grpSp>
        <p:nvGrpSpPr>
          <p:cNvPr id="4100" name="Group 16"/>
          <p:cNvGrpSpPr>
            <a:grpSpLocks/>
          </p:cNvGrpSpPr>
          <p:nvPr/>
        </p:nvGrpSpPr>
        <p:grpSpPr bwMode="auto">
          <a:xfrm>
            <a:off x="5630863" y="1601788"/>
            <a:ext cx="3513137" cy="5027612"/>
            <a:chOff x="3403" y="1104"/>
            <a:chExt cx="2213" cy="2640"/>
          </a:xfrm>
        </p:grpSpPr>
        <p:graphicFrame>
          <p:nvGraphicFramePr>
            <p:cNvPr id="4107" name="Object 10"/>
            <p:cNvGraphicFramePr>
              <a:graphicFrameLocks noChangeAspect="1"/>
            </p:cNvGraphicFramePr>
            <p:nvPr/>
          </p:nvGraphicFramePr>
          <p:xfrm>
            <a:off x="3403" y="1378"/>
            <a:ext cx="2213" cy="236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247" name="Document" r:id="rId4" imgW="5405628" imgH="5779008" progId="Word.Document.8">
                    <p:embed/>
                  </p:oleObj>
                </mc:Choice>
                <mc:Fallback>
                  <p:oleObj name="Document" r:id="rId4" imgW="5405628" imgH="5779008" progId="Word.Document.8">
                    <p:embed/>
                    <p:pic>
                      <p:nvPicPr>
                        <p:cNvPr id="0" name="Object 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03" y="1378"/>
                          <a:ext cx="2213" cy="236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12700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108" name="AutoShape 12"/>
            <p:cNvSpPr>
              <a:spLocks/>
            </p:cNvSpPr>
            <p:nvPr/>
          </p:nvSpPr>
          <p:spPr bwMode="auto">
            <a:xfrm rot="5400000">
              <a:off x="4340" y="240"/>
              <a:ext cx="240" cy="1968"/>
            </a:xfrm>
            <a:prstGeom prst="leftBrace">
              <a:avLst>
                <a:gd name="adj1" fmla="val 68333"/>
                <a:gd name="adj2" fmla="val 50000"/>
              </a:avLst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4101" name="Text Box 14"/>
          <p:cNvSpPr txBox="1">
            <a:spLocks noChangeArrowheads="1"/>
          </p:cNvSpPr>
          <p:nvPr/>
        </p:nvSpPr>
        <p:spPr bwMode="auto">
          <a:xfrm>
            <a:off x="6477000" y="1069975"/>
            <a:ext cx="14478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000">
                <a:solidFill>
                  <a:srgbClr val="FF0000"/>
                </a:solidFill>
              </a:rPr>
              <a:t>Attributes</a:t>
            </a:r>
          </a:p>
        </p:txBody>
      </p:sp>
      <p:sp>
        <p:nvSpPr>
          <p:cNvPr id="4102" name="AutoShape 15"/>
          <p:cNvSpPr>
            <a:spLocks/>
          </p:cNvSpPr>
          <p:nvPr/>
        </p:nvSpPr>
        <p:spPr bwMode="auto">
          <a:xfrm>
            <a:off x="5257800" y="2517775"/>
            <a:ext cx="381000" cy="3808413"/>
          </a:xfrm>
          <a:prstGeom prst="leftBrace">
            <a:avLst>
              <a:gd name="adj1" fmla="val 83299"/>
              <a:gd name="adj2" fmla="val 50000"/>
            </a:avLst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103" name="Text Box 17"/>
          <p:cNvSpPr txBox="1">
            <a:spLocks noChangeArrowheads="1"/>
          </p:cNvSpPr>
          <p:nvPr/>
        </p:nvSpPr>
        <p:spPr bwMode="auto">
          <a:xfrm rot="16200000">
            <a:off x="4335463" y="3889375"/>
            <a:ext cx="11430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000">
                <a:solidFill>
                  <a:srgbClr val="FF0000"/>
                </a:solidFill>
              </a:rPr>
              <a:t>Objects</a:t>
            </a:r>
          </a:p>
        </p:txBody>
      </p:sp>
      <p:grpSp>
        <p:nvGrpSpPr>
          <p:cNvPr id="4104" name="Group 19"/>
          <p:cNvGrpSpPr>
            <a:grpSpLocks/>
          </p:cNvGrpSpPr>
          <p:nvPr/>
        </p:nvGrpSpPr>
        <p:grpSpPr bwMode="auto">
          <a:xfrm>
            <a:off x="304800" y="838200"/>
            <a:ext cx="8534400" cy="152400"/>
            <a:chOff x="264" y="788"/>
            <a:chExt cx="5232" cy="124"/>
          </a:xfrm>
        </p:grpSpPr>
        <p:sp>
          <p:nvSpPr>
            <p:cNvPr id="4105" name="Rectangle 20"/>
            <p:cNvSpPr>
              <a:spLocks noChangeArrowheads="1"/>
            </p:cNvSpPr>
            <p:nvPr/>
          </p:nvSpPr>
          <p:spPr bwMode="auto">
            <a:xfrm>
              <a:off x="264" y="788"/>
              <a:ext cx="5232" cy="61"/>
            </a:xfrm>
            <a:prstGeom prst="rect">
              <a:avLst/>
            </a:prstGeom>
            <a:gradFill rotWithShape="0">
              <a:gsLst>
                <a:gs pos="0">
                  <a:srgbClr val="0E9BBA"/>
                </a:gs>
                <a:gs pos="50000">
                  <a:srgbClr val="12C2E9"/>
                </a:gs>
                <a:gs pos="100000">
                  <a:srgbClr val="0E9BBA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06" name="Rectangle 21"/>
            <p:cNvSpPr>
              <a:spLocks noChangeArrowheads="1"/>
            </p:cNvSpPr>
            <p:nvPr/>
          </p:nvSpPr>
          <p:spPr bwMode="auto">
            <a:xfrm>
              <a:off x="264" y="881"/>
              <a:ext cx="5232" cy="31"/>
            </a:xfrm>
            <a:prstGeom prst="rect">
              <a:avLst/>
            </a:prstGeom>
            <a:gradFill rotWithShape="0">
              <a:gsLst>
                <a:gs pos="0">
                  <a:srgbClr val="B200B2"/>
                </a:gs>
                <a:gs pos="50000">
                  <a:srgbClr val="FF00FF"/>
                </a:gs>
                <a:gs pos="100000">
                  <a:srgbClr val="B200B2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Data Quality …</a:t>
            </a:r>
          </a:p>
        </p:txBody>
      </p:sp>
      <p:sp>
        <p:nvSpPr>
          <p:cNvPr id="25603" name="Rectangle 6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kinds of data quality problems?</a:t>
            </a:r>
          </a:p>
          <a:p>
            <a:r>
              <a:rPr lang="en-US" dirty="0" smtClean="0"/>
              <a:t>How can we detect problems with the data? </a:t>
            </a:r>
          </a:p>
          <a:p>
            <a:r>
              <a:rPr lang="en-US" dirty="0" smtClean="0"/>
              <a:t>What can we do about these problems? </a:t>
            </a:r>
          </a:p>
          <a:p>
            <a:pPr lvl="4"/>
            <a:endParaRPr lang="en-US" dirty="0" smtClean="0"/>
          </a:p>
          <a:p>
            <a:pPr lvl="4"/>
            <a:endParaRPr lang="en-US" dirty="0" smtClean="0"/>
          </a:p>
          <a:p>
            <a:r>
              <a:rPr lang="en-US" dirty="0" smtClean="0"/>
              <a:t>Examples of data quality problems: </a:t>
            </a:r>
          </a:p>
          <a:p>
            <a:pPr lvl="1"/>
            <a:r>
              <a:rPr lang="en-US" dirty="0" smtClean="0"/>
              <a:t>Noise and outliers </a:t>
            </a:r>
          </a:p>
          <a:p>
            <a:pPr lvl="1"/>
            <a:r>
              <a:rPr lang="en-US" dirty="0" smtClean="0"/>
              <a:t>Missing values </a:t>
            </a:r>
          </a:p>
          <a:p>
            <a:pPr lvl="1"/>
            <a:r>
              <a:rPr lang="en-US" dirty="0" smtClean="0"/>
              <a:t>Duplicate data </a:t>
            </a:r>
          </a:p>
          <a:p>
            <a:pPr lvl="1"/>
            <a:r>
              <a:rPr lang="en-US" dirty="0" smtClean="0"/>
              <a:t>Wrong data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Noise</a:t>
            </a:r>
          </a:p>
        </p:txBody>
      </p:sp>
      <p:sp>
        <p:nvSpPr>
          <p:cNvPr id="26627" name="Rectangle 9"/>
          <p:cNvSpPr>
            <a:spLocks noGrp="1" noChangeArrowheads="1"/>
          </p:cNvSpPr>
          <p:nvPr>
            <p:ph type="body" idx="1"/>
          </p:nvPr>
        </p:nvSpPr>
        <p:spPr>
          <a:xfrm>
            <a:off x="411163" y="1143000"/>
            <a:ext cx="8318500" cy="1371600"/>
          </a:xfrm>
        </p:spPr>
        <p:txBody>
          <a:bodyPr>
            <a:normAutofit fontScale="85000" lnSpcReduction="20000"/>
          </a:bodyPr>
          <a:lstStyle/>
          <a:p>
            <a:r>
              <a:rPr lang="en-US" sz="2600" dirty="0" smtClean="0"/>
              <a:t>For objects, noise is an extraneous object</a:t>
            </a:r>
          </a:p>
          <a:p>
            <a:r>
              <a:rPr lang="en-US" sz="2600" dirty="0" smtClean="0"/>
              <a:t>For attributes, noise refers to modification of original values</a:t>
            </a:r>
          </a:p>
          <a:p>
            <a:pPr lvl="1"/>
            <a:r>
              <a:rPr lang="en-US" dirty="0" smtClean="0"/>
              <a:t>Examples: distortion of a person’s voice when talking on a poor phone and “snow” on television screen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pic>
        <p:nvPicPr>
          <p:cNvPr id="266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50" t="4169"/>
          <a:stretch>
            <a:fillRect/>
          </a:stretch>
        </p:blipFill>
        <p:spPr bwMode="auto">
          <a:xfrm>
            <a:off x="76200" y="2667000"/>
            <a:ext cx="4174877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92" t="4170" r="6250"/>
          <a:stretch>
            <a:fillRect/>
          </a:stretch>
        </p:blipFill>
        <p:spPr bwMode="auto">
          <a:xfrm>
            <a:off x="4495801" y="2665412"/>
            <a:ext cx="3801019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30" name="Text Box 6"/>
          <p:cNvSpPr txBox="1">
            <a:spLocks noChangeArrowheads="1"/>
          </p:cNvSpPr>
          <p:nvPr/>
        </p:nvSpPr>
        <p:spPr bwMode="auto">
          <a:xfrm>
            <a:off x="1066800" y="5943600"/>
            <a:ext cx="3048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400"/>
              <a:t>Two Sine Waves</a:t>
            </a:r>
          </a:p>
        </p:txBody>
      </p:sp>
      <p:sp>
        <p:nvSpPr>
          <p:cNvPr id="26631" name="Text Box 7"/>
          <p:cNvSpPr txBox="1">
            <a:spLocks noChangeArrowheads="1"/>
          </p:cNvSpPr>
          <p:nvPr/>
        </p:nvSpPr>
        <p:spPr bwMode="auto">
          <a:xfrm>
            <a:off x="4724400" y="5943600"/>
            <a:ext cx="3962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400"/>
              <a:t>Two Sine Waves + Noise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i="1" dirty="0" smtClean="0">
                <a:solidFill>
                  <a:srgbClr val="CC6600"/>
                </a:solidFill>
              </a:rPr>
              <a:t>Outliers</a:t>
            </a:r>
            <a:r>
              <a:rPr lang="en-US" dirty="0" smtClean="0"/>
              <a:t> are data objects with characteristics that are considerably different than most of the other data objects in the data set</a:t>
            </a:r>
          </a:p>
          <a:p>
            <a:pPr lvl="1"/>
            <a:r>
              <a:rPr lang="en-US" b="1" dirty="0" smtClean="0"/>
              <a:t>Case 1:</a:t>
            </a:r>
            <a:r>
              <a:rPr lang="en-US" dirty="0" smtClean="0"/>
              <a:t> Outliers are </a:t>
            </a:r>
            <a:br>
              <a:rPr lang="en-US" dirty="0" smtClean="0"/>
            </a:br>
            <a:r>
              <a:rPr lang="en-US" dirty="0" smtClean="0"/>
              <a:t>noise that interferes</a:t>
            </a:r>
            <a:br>
              <a:rPr lang="en-US" dirty="0" smtClean="0"/>
            </a:br>
            <a:r>
              <a:rPr lang="en-US" dirty="0" smtClean="0"/>
              <a:t>with data analysis </a:t>
            </a:r>
            <a:br>
              <a:rPr lang="en-US" dirty="0" smtClean="0"/>
            </a:br>
            <a:endParaRPr lang="en-US" sz="1200" dirty="0" smtClean="0"/>
          </a:p>
          <a:p>
            <a:pPr lvl="1"/>
            <a:r>
              <a:rPr lang="en-US" b="1" dirty="0" smtClean="0"/>
              <a:t>Case 2: </a:t>
            </a:r>
            <a:r>
              <a:rPr lang="en-US" dirty="0" smtClean="0"/>
              <a:t>Outliers are </a:t>
            </a:r>
            <a:br>
              <a:rPr lang="en-US" dirty="0" smtClean="0"/>
            </a:br>
            <a:r>
              <a:rPr lang="en-US" dirty="0" smtClean="0"/>
              <a:t>the goal of our analysis</a:t>
            </a:r>
          </a:p>
          <a:p>
            <a:pPr lvl="2"/>
            <a:r>
              <a:rPr lang="en-US" dirty="0" smtClean="0"/>
              <a:t> </a:t>
            </a:r>
            <a:r>
              <a:rPr lang="en-US" sz="2200" dirty="0" smtClean="0"/>
              <a:t>Credit card fraud</a:t>
            </a:r>
          </a:p>
          <a:p>
            <a:pPr lvl="2"/>
            <a:r>
              <a:rPr lang="en-US" sz="2200" dirty="0" smtClean="0"/>
              <a:t> Intrusion detection</a:t>
            </a:r>
            <a:r>
              <a:rPr lang="en-US" dirty="0" smtClean="0"/>
              <a:t> </a:t>
            </a:r>
          </a:p>
          <a:p>
            <a:pPr lvl="2"/>
            <a:endParaRPr lang="en-US" sz="1200" dirty="0" smtClean="0"/>
          </a:p>
          <a:p>
            <a:r>
              <a:rPr lang="en-US" dirty="0" smtClean="0"/>
              <a:t>Causes?</a:t>
            </a:r>
          </a:p>
        </p:txBody>
      </p:sp>
      <p:grpSp>
        <p:nvGrpSpPr>
          <p:cNvPr id="27651" name="Group 4"/>
          <p:cNvGrpSpPr>
            <a:grpSpLocks/>
          </p:cNvGrpSpPr>
          <p:nvPr/>
        </p:nvGrpSpPr>
        <p:grpSpPr bwMode="auto">
          <a:xfrm>
            <a:off x="4495800" y="2439988"/>
            <a:ext cx="4267200" cy="3884612"/>
            <a:chOff x="3648" y="2448"/>
            <a:chExt cx="2112" cy="1872"/>
          </a:xfrm>
        </p:grpSpPr>
        <p:pic>
          <p:nvPicPr>
            <p:cNvPr id="27653" name="Picture 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48" y="2448"/>
              <a:ext cx="2112" cy="18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654" name="Oval 6"/>
            <p:cNvSpPr>
              <a:spLocks noChangeArrowheads="1"/>
            </p:cNvSpPr>
            <p:nvPr/>
          </p:nvSpPr>
          <p:spPr bwMode="auto">
            <a:xfrm>
              <a:off x="3766" y="2961"/>
              <a:ext cx="86" cy="84"/>
            </a:xfrm>
            <a:prstGeom prst="ellips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55" name="Oval 7"/>
            <p:cNvSpPr>
              <a:spLocks noChangeArrowheads="1"/>
            </p:cNvSpPr>
            <p:nvPr/>
          </p:nvSpPr>
          <p:spPr bwMode="auto">
            <a:xfrm>
              <a:off x="3907" y="3224"/>
              <a:ext cx="86" cy="84"/>
            </a:xfrm>
            <a:prstGeom prst="ellips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56" name="Oval 8"/>
            <p:cNvSpPr>
              <a:spLocks noChangeArrowheads="1"/>
            </p:cNvSpPr>
            <p:nvPr/>
          </p:nvSpPr>
          <p:spPr bwMode="auto">
            <a:xfrm>
              <a:off x="5612" y="3871"/>
              <a:ext cx="86" cy="85"/>
            </a:xfrm>
            <a:prstGeom prst="ellips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57" name="Oval 9"/>
            <p:cNvSpPr>
              <a:spLocks noChangeArrowheads="1"/>
            </p:cNvSpPr>
            <p:nvPr/>
          </p:nvSpPr>
          <p:spPr bwMode="auto">
            <a:xfrm>
              <a:off x="4319" y="3937"/>
              <a:ext cx="86" cy="84"/>
            </a:xfrm>
            <a:prstGeom prst="ellips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58" name="Rectangle 10"/>
            <p:cNvSpPr>
              <a:spLocks noChangeArrowheads="1"/>
            </p:cNvSpPr>
            <p:nvPr/>
          </p:nvSpPr>
          <p:spPr bwMode="auto">
            <a:xfrm>
              <a:off x="4944" y="3072"/>
              <a:ext cx="192" cy="2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59" name="Rectangle 11"/>
            <p:cNvSpPr>
              <a:spLocks noChangeArrowheads="1"/>
            </p:cNvSpPr>
            <p:nvPr/>
          </p:nvSpPr>
          <p:spPr bwMode="auto">
            <a:xfrm>
              <a:off x="3888" y="3120"/>
              <a:ext cx="192" cy="2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765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Outliers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Missing Values</a:t>
            </a:r>
          </a:p>
        </p:txBody>
      </p:sp>
      <p:sp>
        <p:nvSpPr>
          <p:cNvPr id="28675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dirty="0" smtClean="0"/>
              <a:t>Reasons for missing values</a:t>
            </a:r>
          </a:p>
          <a:p>
            <a:pPr lvl="1">
              <a:lnSpc>
                <a:spcPct val="90000"/>
              </a:lnSpc>
            </a:pPr>
            <a:r>
              <a:rPr lang="en-US" dirty="0" smtClean="0"/>
              <a:t>Information is not collected </a:t>
            </a:r>
            <a:br>
              <a:rPr lang="en-US" dirty="0" smtClean="0"/>
            </a:br>
            <a:r>
              <a:rPr lang="en-US" dirty="0" smtClean="0"/>
              <a:t>(e.g., people decline to give their age and weight)</a:t>
            </a:r>
          </a:p>
          <a:p>
            <a:pPr lvl="1">
              <a:lnSpc>
                <a:spcPct val="90000"/>
              </a:lnSpc>
            </a:pPr>
            <a:r>
              <a:rPr lang="en-US" dirty="0" smtClean="0"/>
              <a:t>Attributes may not be applicable to all cases </a:t>
            </a:r>
            <a:br>
              <a:rPr lang="en-US" dirty="0" smtClean="0"/>
            </a:br>
            <a:r>
              <a:rPr lang="en-US" dirty="0" smtClean="0"/>
              <a:t>(e.g., annual income is not applicable to children)</a:t>
            </a:r>
          </a:p>
          <a:p>
            <a:pPr lvl="1">
              <a:lnSpc>
                <a:spcPct val="90000"/>
              </a:lnSpc>
            </a:pPr>
            <a:endParaRPr lang="en-US" dirty="0" smtClean="0"/>
          </a:p>
          <a:p>
            <a:pPr>
              <a:lnSpc>
                <a:spcPct val="90000"/>
              </a:lnSpc>
            </a:pPr>
            <a:r>
              <a:rPr lang="en-US" dirty="0" smtClean="0"/>
              <a:t>Handling missing values</a:t>
            </a:r>
          </a:p>
          <a:p>
            <a:pPr lvl="1">
              <a:lnSpc>
                <a:spcPct val="90000"/>
              </a:lnSpc>
            </a:pPr>
            <a:r>
              <a:rPr lang="en-US" dirty="0" smtClean="0"/>
              <a:t>Eliminate data objects or variables</a:t>
            </a:r>
          </a:p>
          <a:p>
            <a:pPr lvl="1">
              <a:lnSpc>
                <a:spcPct val="90000"/>
              </a:lnSpc>
            </a:pPr>
            <a:r>
              <a:rPr lang="en-US" dirty="0" smtClean="0"/>
              <a:t>Estimate missing values</a:t>
            </a:r>
          </a:p>
          <a:p>
            <a:pPr marL="1147763" lvl="2" indent="-233363">
              <a:lnSpc>
                <a:spcPct val="90000"/>
              </a:lnSpc>
            </a:pPr>
            <a:r>
              <a:rPr lang="en-US" dirty="0" smtClean="0"/>
              <a:t>Example: time series of temperature</a:t>
            </a:r>
          </a:p>
          <a:p>
            <a:pPr marL="1147763" lvl="2" indent="-233363">
              <a:lnSpc>
                <a:spcPct val="90000"/>
              </a:lnSpc>
            </a:pPr>
            <a:r>
              <a:rPr lang="en-US" dirty="0" smtClean="0"/>
              <a:t>Example: census results </a:t>
            </a:r>
          </a:p>
          <a:p>
            <a:pPr lvl="1">
              <a:lnSpc>
                <a:spcPct val="90000"/>
              </a:lnSpc>
            </a:pPr>
            <a:r>
              <a:rPr lang="en-US" dirty="0" smtClean="0"/>
              <a:t>Ignore the missing value during analysis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Missing Values …</a:t>
            </a:r>
          </a:p>
        </p:txBody>
      </p:sp>
      <p:sp>
        <p:nvSpPr>
          <p:cNvPr id="28675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dirty="0" smtClean="0"/>
              <a:t>Missing completely at random (MCAR)</a:t>
            </a:r>
          </a:p>
          <a:p>
            <a:pPr lvl="1">
              <a:lnSpc>
                <a:spcPct val="90000"/>
              </a:lnSpc>
            </a:pPr>
            <a:r>
              <a:rPr lang="en-US" dirty="0" err="1" smtClean="0"/>
              <a:t>Missingness</a:t>
            </a:r>
            <a:r>
              <a:rPr lang="en-US" dirty="0" smtClean="0"/>
              <a:t> of a value is independent of attributes</a:t>
            </a:r>
          </a:p>
          <a:p>
            <a:pPr lvl="1">
              <a:lnSpc>
                <a:spcPct val="90000"/>
              </a:lnSpc>
            </a:pPr>
            <a:r>
              <a:rPr lang="en-US" dirty="0" smtClean="0"/>
              <a:t>Fill in values based on the attribute</a:t>
            </a:r>
          </a:p>
          <a:p>
            <a:pPr lvl="1">
              <a:lnSpc>
                <a:spcPct val="90000"/>
              </a:lnSpc>
            </a:pPr>
            <a:r>
              <a:rPr lang="en-US" dirty="0" smtClean="0"/>
              <a:t>Analysis may be unbiased overall</a:t>
            </a:r>
          </a:p>
          <a:p>
            <a:pPr>
              <a:lnSpc>
                <a:spcPct val="90000"/>
              </a:lnSpc>
            </a:pPr>
            <a:r>
              <a:rPr lang="en-US" dirty="0" smtClean="0"/>
              <a:t>Missing at Random (MAR)</a:t>
            </a:r>
          </a:p>
          <a:p>
            <a:pPr lvl="1">
              <a:lnSpc>
                <a:spcPct val="90000"/>
              </a:lnSpc>
            </a:pPr>
            <a:r>
              <a:rPr lang="en-US" dirty="0" err="1" smtClean="0"/>
              <a:t>Missingness</a:t>
            </a:r>
            <a:r>
              <a:rPr lang="en-US" dirty="0" smtClean="0"/>
              <a:t> is related to other variables</a:t>
            </a:r>
          </a:p>
          <a:p>
            <a:pPr lvl="1">
              <a:lnSpc>
                <a:spcPct val="90000"/>
              </a:lnSpc>
            </a:pPr>
            <a:r>
              <a:rPr lang="en-US" dirty="0" smtClean="0"/>
              <a:t>Fill in values based other values</a:t>
            </a:r>
          </a:p>
          <a:p>
            <a:pPr lvl="1">
              <a:lnSpc>
                <a:spcPct val="90000"/>
              </a:lnSpc>
            </a:pPr>
            <a:r>
              <a:rPr lang="en-US" dirty="0" smtClean="0"/>
              <a:t>Almost always produces a bias in the analysis</a:t>
            </a:r>
          </a:p>
          <a:p>
            <a:pPr>
              <a:lnSpc>
                <a:spcPct val="90000"/>
              </a:lnSpc>
            </a:pPr>
            <a:r>
              <a:rPr lang="en-US" dirty="0" smtClean="0"/>
              <a:t>Missing Not at Random (MNAR)</a:t>
            </a:r>
          </a:p>
          <a:p>
            <a:pPr lvl="1">
              <a:lnSpc>
                <a:spcPct val="90000"/>
              </a:lnSpc>
            </a:pPr>
            <a:r>
              <a:rPr lang="en-US" dirty="0" err="1" smtClean="0"/>
              <a:t>Missingness</a:t>
            </a:r>
            <a:r>
              <a:rPr lang="en-US" dirty="0" smtClean="0"/>
              <a:t> is related to unobserved measurements</a:t>
            </a:r>
          </a:p>
          <a:p>
            <a:pPr lvl="1">
              <a:lnSpc>
                <a:spcPct val="90000"/>
              </a:lnSpc>
            </a:pPr>
            <a:r>
              <a:rPr lang="en-US" dirty="0" smtClean="0"/>
              <a:t>Informative or non-ignorable </a:t>
            </a:r>
            <a:r>
              <a:rPr lang="en-US" dirty="0" err="1" smtClean="0"/>
              <a:t>missingness</a:t>
            </a:r>
            <a:endParaRPr lang="en-US" dirty="0" smtClean="0"/>
          </a:p>
          <a:p>
            <a:pPr>
              <a:lnSpc>
                <a:spcPct val="90000"/>
              </a:lnSpc>
            </a:pPr>
            <a:r>
              <a:rPr lang="en-US" dirty="0" smtClean="0"/>
              <a:t>Not possible to know the situation from the data</a:t>
            </a:r>
          </a:p>
        </p:txBody>
      </p:sp>
    </p:spTree>
    <p:extLst>
      <p:ext uri="{BB962C8B-B14F-4D97-AF65-F5344CB8AC3E}">
        <p14:creationId xmlns:p14="http://schemas.microsoft.com/office/powerpoint/2010/main" val="2034665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Duplicate Data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Data set may include data objects that are duplicates, or almost duplicates of one another</a:t>
            </a:r>
          </a:p>
          <a:p>
            <a:pPr lvl="1"/>
            <a:r>
              <a:rPr lang="en-US" dirty="0" smtClean="0"/>
              <a:t>Major issue when merging data from heterogeneous sources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Examples:</a:t>
            </a:r>
          </a:p>
          <a:p>
            <a:pPr lvl="1"/>
            <a:r>
              <a:rPr lang="en-US" dirty="0" smtClean="0"/>
              <a:t>Same person with multiple email addresses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Data cleaning</a:t>
            </a:r>
          </a:p>
          <a:p>
            <a:pPr lvl="1"/>
            <a:r>
              <a:rPr lang="en-US" dirty="0" smtClean="0"/>
              <a:t>Process of dealing with duplicate data issues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When should duplicate data not be removed?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Similarity and Dissimilarity Measures</a:t>
            </a:r>
          </a:p>
        </p:txBody>
      </p:sp>
      <p:sp>
        <p:nvSpPr>
          <p:cNvPr id="61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Similarity measure</a:t>
            </a:r>
          </a:p>
          <a:p>
            <a:pPr lvl="1"/>
            <a:r>
              <a:rPr lang="en-US" dirty="0" smtClean="0"/>
              <a:t>Numerical measure of how alike two data objects are.</a:t>
            </a:r>
          </a:p>
          <a:p>
            <a:pPr lvl="1"/>
            <a:r>
              <a:rPr lang="en-US" dirty="0" smtClean="0"/>
              <a:t>Is higher when objects are more alike.</a:t>
            </a:r>
          </a:p>
          <a:p>
            <a:pPr lvl="1"/>
            <a:r>
              <a:rPr lang="en-US" dirty="0" smtClean="0"/>
              <a:t>Often falls in the range [0,1]</a:t>
            </a:r>
          </a:p>
          <a:p>
            <a:r>
              <a:rPr lang="en-US" dirty="0" smtClean="0"/>
              <a:t>Dissimilarity measure</a:t>
            </a:r>
          </a:p>
          <a:p>
            <a:pPr lvl="1"/>
            <a:r>
              <a:rPr lang="en-US" dirty="0" smtClean="0"/>
              <a:t>Numerical measure of how different two data objects are </a:t>
            </a:r>
          </a:p>
          <a:p>
            <a:pPr lvl="1"/>
            <a:r>
              <a:rPr lang="en-US" dirty="0" smtClean="0"/>
              <a:t>Lower when objects are more alike</a:t>
            </a:r>
          </a:p>
          <a:p>
            <a:pPr lvl="1"/>
            <a:r>
              <a:rPr lang="en-US" dirty="0" smtClean="0"/>
              <a:t>Minimum dissimilarity is often 0</a:t>
            </a:r>
          </a:p>
          <a:p>
            <a:pPr lvl="1"/>
            <a:r>
              <a:rPr lang="en-US" dirty="0" smtClean="0"/>
              <a:t>Upper limit varies</a:t>
            </a:r>
          </a:p>
          <a:p>
            <a:r>
              <a:rPr lang="en-US" dirty="0" smtClean="0">
                <a:solidFill>
                  <a:srgbClr val="CC6600"/>
                </a:solidFill>
              </a:rPr>
              <a:t>Proximity</a:t>
            </a:r>
            <a:r>
              <a:rPr lang="en-US" dirty="0" smtClean="0"/>
              <a:t> refers to a similarity or dissimilarity</a:t>
            </a:r>
          </a:p>
        </p:txBody>
      </p:sp>
    </p:spTree>
    <p:extLst>
      <p:ext uri="{BB962C8B-B14F-4D97-AF65-F5344CB8AC3E}">
        <p14:creationId xmlns:p14="http://schemas.microsoft.com/office/powerpoint/2010/main" val="3823039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smtClean="0"/>
              <a:t>Similarity/Dissimilarity for Simple Attributes</a:t>
            </a:r>
          </a:p>
        </p:txBody>
      </p:sp>
      <p:sp>
        <p:nvSpPr>
          <p:cNvPr id="62468" name="Text Box 4"/>
          <p:cNvSpPr txBox="1">
            <a:spLocks noChangeArrowheads="1"/>
          </p:cNvSpPr>
          <p:nvPr/>
        </p:nvSpPr>
        <p:spPr bwMode="auto">
          <a:xfrm>
            <a:off x="228600" y="1143000"/>
            <a:ext cx="868680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400" b="0" dirty="0" smtClean="0"/>
              <a:t>The following table shows the similarity </a:t>
            </a:r>
            <a:r>
              <a:rPr lang="en-US" sz="2400" b="0" dirty="0"/>
              <a:t>and dissimilarity between </a:t>
            </a:r>
            <a:r>
              <a:rPr lang="en-US" sz="2400" b="0" dirty="0" smtClean="0"/>
              <a:t>two objects, </a:t>
            </a:r>
            <a:r>
              <a:rPr lang="en-US" sz="2400" b="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400" b="0" dirty="0"/>
              <a:t> and </a:t>
            </a:r>
            <a:r>
              <a:rPr lang="en-US" sz="2400" b="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y,</a:t>
            </a:r>
            <a:r>
              <a:rPr lang="en-US" sz="2400" b="0" dirty="0" smtClean="0"/>
              <a:t> with </a:t>
            </a:r>
            <a:r>
              <a:rPr lang="en-US" sz="2400" b="0" dirty="0"/>
              <a:t>respect to a single, simple </a:t>
            </a:r>
            <a:r>
              <a:rPr lang="en-US" sz="2400" b="0" dirty="0" smtClean="0"/>
              <a:t>attribute.</a:t>
            </a:r>
            <a:endParaRPr lang="en-US" sz="2400" b="0" dirty="0"/>
          </a:p>
        </p:txBody>
      </p:sp>
      <p:pic>
        <p:nvPicPr>
          <p:cNvPr id="8704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592750"/>
            <a:ext cx="9144000" cy="2741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51387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Euclidean Distance</a:t>
            </a:r>
          </a:p>
        </p:txBody>
      </p:sp>
      <p:sp>
        <p:nvSpPr>
          <p:cNvPr id="6349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11163" y="1143000"/>
            <a:ext cx="8351837" cy="5181600"/>
          </a:xfrm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400" dirty="0" smtClean="0"/>
              <a:t>Euclidean Distance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</a:pPr>
            <a:endParaRPr lang="en-US" dirty="0" smtClean="0"/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endParaRPr lang="en-US" sz="2000" dirty="0" smtClean="0"/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endParaRPr lang="en-US" sz="2000" dirty="0" smtClean="0"/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 typeface="Arial" pitchFamily="34" charset="0"/>
              <a:buNone/>
            </a:pPr>
            <a:r>
              <a:rPr lang="en-US" sz="1800" dirty="0" smtClean="0"/>
              <a:t>   </a:t>
            </a:r>
          </a:p>
          <a:p>
            <a:pPr marL="742950" lvl="1" indent="0">
              <a:lnSpc>
                <a:spcPct val="90000"/>
              </a:lnSpc>
              <a:spcBef>
                <a:spcPct val="20000"/>
              </a:spcBef>
              <a:buFont typeface="Arial" pitchFamily="34" charset="0"/>
              <a:buNone/>
            </a:pPr>
            <a:r>
              <a:rPr lang="en-US" dirty="0" smtClean="0"/>
              <a:t>where </a:t>
            </a:r>
            <a:r>
              <a:rPr lang="en-US" i="1" dirty="0" smtClean="0"/>
              <a:t>n</a:t>
            </a:r>
            <a:r>
              <a:rPr lang="en-US" dirty="0" smtClean="0"/>
              <a:t> is the number of dimensions (attributes) and </a:t>
            </a:r>
            <a:r>
              <a:rPr lang="en-US" i="1" dirty="0" smtClean="0">
                <a:latin typeface="Times New Roman" panose="02020603050405020304" pitchFamily="18" charset="0"/>
              </a:rPr>
              <a:t>x</a:t>
            </a:r>
            <a:r>
              <a:rPr lang="en-US" i="1" baseline="-25000" dirty="0" smtClean="0">
                <a:latin typeface="Times New Roman" panose="02020603050405020304" pitchFamily="18" charset="0"/>
              </a:rPr>
              <a:t>k</a:t>
            </a:r>
            <a:r>
              <a:rPr lang="en-US" dirty="0"/>
              <a:t> </a:t>
            </a:r>
            <a:r>
              <a:rPr lang="en-US" dirty="0" smtClean="0"/>
              <a:t>and </a:t>
            </a:r>
            <a:r>
              <a:rPr lang="en-US" i="1" dirty="0" err="1" smtClean="0">
                <a:latin typeface="Cambria Math" panose="02040503050406030204" pitchFamily="18" charset="0"/>
                <a:ea typeface="Cambria Math" panose="02040503050406030204" pitchFamily="18" charset="0"/>
              </a:rPr>
              <a:t>y</a:t>
            </a:r>
            <a:r>
              <a:rPr lang="en-US" i="1" baseline="-25000" dirty="0" err="1" smtClean="0">
                <a:latin typeface="Cambria Math" panose="02040503050406030204" pitchFamily="18" charset="0"/>
                <a:ea typeface="Cambria Math" panose="02040503050406030204" pitchFamily="18" charset="0"/>
              </a:rPr>
              <a:t>k</a:t>
            </a:r>
            <a:r>
              <a:rPr lang="en-US" i="1" baseline="-25000" dirty="0" smtClean="0">
                <a:latin typeface="Times New Roman" panose="02020603050405020304" pitchFamily="18" charset="0"/>
              </a:rPr>
              <a:t> </a:t>
            </a:r>
            <a:r>
              <a:rPr lang="en-US" dirty="0" smtClean="0"/>
              <a:t> are, respectively, the </a:t>
            </a:r>
            <a:r>
              <a:rPr lang="en-US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i="1" baseline="30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dirty="0" smtClean="0"/>
              <a:t> attributes (components) or data objects 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dirty="0" smtClean="0"/>
              <a:t> and 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dirty="0" smtClean="0"/>
              <a:t>.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 typeface="Arial" pitchFamily="34" charset="0"/>
              <a:buNone/>
            </a:pPr>
            <a:endParaRPr lang="en-US" dirty="0" smtClean="0"/>
          </a:p>
        </p:txBody>
      </p:sp>
      <p:sp>
        <p:nvSpPr>
          <p:cNvPr id="880645" name="Rectangle 5"/>
          <p:cNvSpPr>
            <a:spLocks noChangeArrowheads="1"/>
          </p:cNvSpPr>
          <p:nvPr/>
        </p:nvSpPr>
        <p:spPr bwMode="auto">
          <a:xfrm>
            <a:off x="762000" y="5522913"/>
            <a:ext cx="6456363" cy="420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charset="2"/>
              <a:buChar char="l"/>
            </a:pPr>
            <a:r>
              <a:rPr lang="en-US" sz="2400" b="0"/>
              <a:t> Standardization is necessary, if scales differ.</a:t>
            </a:r>
          </a:p>
        </p:txBody>
      </p:sp>
      <p:pic>
        <p:nvPicPr>
          <p:cNvPr id="78895" name="Picture 47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6358" y="1600200"/>
            <a:ext cx="4007645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285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0645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152400"/>
            <a:ext cx="8280400" cy="552450"/>
          </a:xfrm>
        </p:spPr>
        <p:txBody>
          <a:bodyPr/>
          <a:lstStyle/>
          <a:p>
            <a:r>
              <a:rPr lang="en-US" sz="2800" smtClean="0"/>
              <a:t>Euclidean Distance</a:t>
            </a:r>
          </a:p>
        </p:txBody>
      </p:sp>
      <p:graphicFrame>
        <p:nvGraphicFramePr>
          <p:cNvPr id="64515" name="Object 3"/>
          <p:cNvGraphicFramePr>
            <a:graphicFrameLocks noChangeAspect="1"/>
          </p:cNvGraphicFramePr>
          <p:nvPr/>
        </p:nvGraphicFramePr>
        <p:xfrm>
          <a:off x="228600" y="1143000"/>
          <a:ext cx="4378325" cy="3197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217" name="VISIO" r:id="rId3" imgW="3631692" imgH="2656332" progId="Visio.Drawing.6">
                  <p:embed/>
                </p:oleObj>
              </mc:Choice>
              <mc:Fallback>
                <p:oleObj name="VISIO" r:id="rId3" imgW="3631692" imgH="2656332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" y="1143000"/>
                        <a:ext cx="4378325" cy="3197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4516" name="Object 4"/>
          <p:cNvGraphicFramePr>
            <a:graphicFrameLocks noChangeAspect="1"/>
          </p:cNvGraphicFramePr>
          <p:nvPr/>
        </p:nvGraphicFramePr>
        <p:xfrm>
          <a:off x="4862513" y="1674813"/>
          <a:ext cx="3976687" cy="1830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218" name="Worksheet" r:id="rId5" imgW="1836725" imgH="846287" progId="Excel.Sheet.8">
                  <p:embed/>
                </p:oleObj>
              </mc:Choice>
              <mc:Fallback>
                <p:oleObj name="Worksheet" r:id="rId5" imgW="1836725" imgH="846287" progId="Excel.Shee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62513" y="1674813"/>
                        <a:ext cx="3976687" cy="1830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4517" name="Text Box 5"/>
          <p:cNvSpPr txBox="1">
            <a:spLocks noChangeArrowheads="1"/>
          </p:cNvSpPr>
          <p:nvPr/>
        </p:nvSpPr>
        <p:spPr bwMode="auto">
          <a:xfrm>
            <a:off x="3048000" y="5973763"/>
            <a:ext cx="2819400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200"/>
              <a:t>Distance Matrix</a:t>
            </a:r>
          </a:p>
        </p:txBody>
      </p:sp>
      <p:graphicFrame>
        <p:nvGraphicFramePr>
          <p:cNvPr id="64518" name="Object 6"/>
          <p:cNvGraphicFramePr>
            <a:graphicFrameLocks noChangeAspect="1"/>
          </p:cNvGraphicFramePr>
          <p:nvPr/>
        </p:nvGraphicFramePr>
        <p:xfrm>
          <a:off x="1371600" y="4114800"/>
          <a:ext cx="6599238" cy="182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219" name="Worksheet" r:id="rId7" imgW="3055925" imgH="846287" progId="Excel.Sheet.8">
                  <p:embed/>
                </p:oleObj>
              </mc:Choice>
              <mc:Fallback>
                <p:oleObj name="Worksheet" r:id="rId7" imgW="3055925" imgH="846287" progId="Excel.Shee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1600" y="4114800"/>
                        <a:ext cx="6599238" cy="1828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86232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More Complete View of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 may have parts</a:t>
            </a:r>
          </a:p>
          <a:p>
            <a:endParaRPr lang="en-US" dirty="0" smtClean="0"/>
          </a:p>
          <a:p>
            <a:r>
              <a:rPr lang="en-US" dirty="0" smtClean="0"/>
              <a:t>The different parts of the data may have relationships </a:t>
            </a:r>
          </a:p>
          <a:p>
            <a:endParaRPr lang="en-US" dirty="0" smtClean="0"/>
          </a:p>
          <a:p>
            <a:r>
              <a:rPr lang="en-US" dirty="0" smtClean="0"/>
              <a:t>More generally, data may have structure</a:t>
            </a:r>
          </a:p>
          <a:p>
            <a:endParaRPr lang="en-US" dirty="0"/>
          </a:p>
          <a:p>
            <a:r>
              <a:rPr lang="en-US" dirty="0" smtClean="0"/>
              <a:t>Data can be incomplete</a:t>
            </a:r>
          </a:p>
          <a:p>
            <a:endParaRPr lang="en-US" dirty="0" smtClean="0"/>
          </a:p>
          <a:p>
            <a:r>
              <a:rPr lang="en-US" dirty="0" smtClean="0"/>
              <a:t>We will discuss this in more detail later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9188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152400"/>
            <a:ext cx="8280400" cy="552450"/>
          </a:xfrm>
        </p:spPr>
        <p:txBody>
          <a:bodyPr/>
          <a:lstStyle/>
          <a:p>
            <a:r>
              <a:rPr lang="en-US" sz="2800" smtClean="0"/>
              <a:t>Minkowski Distance</a:t>
            </a:r>
          </a:p>
        </p:txBody>
      </p:sp>
      <p:sp>
        <p:nvSpPr>
          <p:cNvPr id="655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39763" y="1143000"/>
            <a:ext cx="8001000" cy="750888"/>
          </a:xfrm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400" dirty="0" err="1" smtClean="0"/>
              <a:t>Minkowski</a:t>
            </a:r>
            <a:r>
              <a:rPr lang="en-US" sz="2400" dirty="0" smtClean="0"/>
              <a:t> Distance is a generalization of Euclidean Distance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</a:pPr>
            <a:endParaRPr lang="en-US" sz="2000" dirty="0" smtClean="0"/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endParaRPr lang="en-US" sz="2400" dirty="0" smtClean="0"/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endParaRPr lang="en-US" sz="2400" dirty="0" smtClean="0"/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 typeface="Arial" pitchFamily="34" charset="0"/>
              <a:buNone/>
            </a:pPr>
            <a:r>
              <a:rPr lang="en-US" sz="2000" dirty="0" smtClean="0"/>
              <a:t>   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 typeface="Arial" pitchFamily="34" charset="0"/>
              <a:buNone/>
            </a:pPr>
            <a:r>
              <a:rPr lang="en-US" sz="2000" dirty="0" smtClean="0"/>
              <a:t>   </a:t>
            </a:r>
            <a:r>
              <a:rPr lang="en-US" sz="2200" dirty="0" smtClean="0"/>
              <a:t>Where </a:t>
            </a:r>
            <a:r>
              <a:rPr lang="en-US" sz="22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2200" dirty="0" smtClean="0"/>
              <a:t> is a parameter, </a:t>
            </a:r>
            <a:r>
              <a:rPr lang="en-US" sz="2200" i="1" dirty="0" smtClean="0"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n</a:t>
            </a:r>
            <a:r>
              <a:rPr lang="en-US" sz="2200" dirty="0" smtClean="0"/>
              <a:t> is the number of dimensions (attributes) and </a:t>
            </a:r>
            <a:r>
              <a:rPr lang="en-US" sz="22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200" i="1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sz="2200" dirty="0" smtClean="0"/>
              <a:t> and </a:t>
            </a:r>
            <a:r>
              <a:rPr lang="en-US" sz="22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200" i="1" baseline="-25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sz="2200" dirty="0" smtClean="0"/>
              <a:t> are, respectively, the </a:t>
            </a:r>
            <a:r>
              <a:rPr lang="en-US" sz="22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sz="2200" baseline="30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sz="2200" dirty="0" smtClean="0"/>
              <a:t> attributes (components) or data objects </a:t>
            </a:r>
            <a:r>
              <a:rPr lang="en-US" sz="22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200" dirty="0" smtClean="0"/>
              <a:t> and </a:t>
            </a:r>
            <a:r>
              <a:rPr lang="en-US" sz="22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200" dirty="0" smtClean="0"/>
              <a:t>.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endParaRPr lang="en-US" sz="2200" dirty="0" smtClean="0"/>
          </a:p>
        </p:txBody>
      </p:sp>
      <p:pic>
        <p:nvPicPr>
          <p:cNvPr id="80944" name="Picture 48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6467" y="1981200"/>
            <a:ext cx="5109427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24281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152400"/>
            <a:ext cx="8280400" cy="552450"/>
          </a:xfrm>
        </p:spPr>
        <p:txBody>
          <a:bodyPr/>
          <a:lstStyle/>
          <a:p>
            <a:r>
              <a:rPr lang="en-US" sz="2800" smtClean="0"/>
              <a:t>Minkowski Distance: Examples</a:t>
            </a:r>
          </a:p>
        </p:txBody>
      </p:sp>
      <p:sp>
        <p:nvSpPr>
          <p:cNvPr id="665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143000"/>
            <a:ext cx="8458200" cy="4876800"/>
          </a:xfrm>
        </p:spPr>
        <p:txBody>
          <a:bodyPr>
            <a:normAutofit lnSpcReduction="10000"/>
          </a:bodyPr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400" i="1" dirty="0" smtClean="0">
                <a:cs typeface="Times New Roman" pitchFamily="18" charset="0"/>
              </a:rPr>
              <a:t>r</a:t>
            </a:r>
            <a:r>
              <a:rPr lang="en-US" sz="2400" dirty="0" smtClean="0">
                <a:cs typeface="Times New Roman" pitchFamily="18" charset="0"/>
              </a:rPr>
              <a:t> = 1.  City block (Manhattan, taxicab, L</a:t>
            </a:r>
            <a:r>
              <a:rPr lang="en-US" sz="2400" baseline="-30000" dirty="0" smtClean="0">
                <a:cs typeface="Times New Roman" pitchFamily="18" charset="0"/>
              </a:rPr>
              <a:t>1</a:t>
            </a:r>
            <a:r>
              <a:rPr lang="en-US" sz="2400" dirty="0" smtClean="0">
                <a:cs typeface="Times New Roman" pitchFamily="18" charset="0"/>
              </a:rPr>
              <a:t> norm) distance. 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</a:pPr>
            <a:r>
              <a:rPr lang="en-US" sz="2200" dirty="0" smtClean="0">
                <a:cs typeface="Times New Roman" pitchFamily="18" charset="0"/>
              </a:rPr>
              <a:t>A common example of this is the Hamming distance, which is just the number of bits that are different between two binary vectors</a:t>
            </a:r>
          </a:p>
          <a:p>
            <a:pPr lvl="4">
              <a:lnSpc>
                <a:spcPct val="90000"/>
              </a:lnSpc>
            </a:pPr>
            <a:endParaRPr lang="en-US" sz="2200" b="1" dirty="0" smtClean="0">
              <a:cs typeface="Times New Roman" pitchFamily="18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400" i="1" dirty="0" smtClean="0">
                <a:cs typeface="Times New Roman" pitchFamily="18" charset="0"/>
              </a:rPr>
              <a:t>r</a:t>
            </a:r>
            <a:r>
              <a:rPr lang="en-US" sz="2400" dirty="0" smtClean="0">
                <a:cs typeface="Times New Roman" pitchFamily="18" charset="0"/>
              </a:rPr>
              <a:t> = 2.  Euclidean distance</a:t>
            </a:r>
          </a:p>
          <a:p>
            <a:pPr lvl="4">
              <a:lnSpc>
                <a:spcPct val="90000"/>
              </a:lnSpc>
            </a:pPr>
            <a:endParaRPr lang="en-US" sz="1800" dirty="0" smtClean="0">
              <a:cs typeface="Times New Roman" pitchFamily="18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400" i="1" dirty="0" smtClean="0">
                <a:cs typeface="Times New Roman" pitchFamily="18" charset="0"/>
              </a:rPr>
              <a:t>r</a:t>
            </a:r>
            <a:r>
              <a:rPr lang="en-US" sz="2400" dirty="0" smtClean="0">
                <a:cs typeface="Times New Roman" pitchFamily="18" charset="0"/>
              </a:rPr>
              <a:t>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</a:t>
            </a:r>
            <a:r>
              <a:rPr lang="en-US" sz="2400" dirty="0" smtClean="0">
                <a:cs typeface="Times New Roman" pitchFamily="18" charset="0"/>
              </a:rPr>
              <a:t>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</a:t>
            </a:r>
            <a:r>
              <a:rPr lang="en-US" sz="2400" dirty="0" smtClean="0">
                <a:cs typeface="Times New Roman" pitchFamily="18" charset="0"/>
              </a:rPr>
              <a:t>.  “</a:t>
            </a:r>
            <a:r>
              <a:rPr lang="en-US" sz="2400" dirty="0" err="1" smtClean="0">
                <a:cs typeface="Times New Roman" pitchFamily="18" charset="0"/>
              </a:rPr>
              <a:t>supremum</a:t>
            </a:r>
            <a:r>
              <a:rPr lang="en-US" sz="2400" dirty="0" smtClean="0">
                <a:cs typeface="Times New Roman" pitchFamily="18" charset="0"/>
              </a:rPr>
              <a:t>” (</a:t>
            </a:r>
            <a:r>
              <a:rPr lang="en-US" sz="2400" dirty="0" err="1" smtClean="0">
                <a:cs typeface="Times New Roman" pitchFamily="18" charset="0"/>
              </a:rPr>
              <a:t>L</a:t>
            </a:r>
            <a:r>
              <a:rPr lang="en-US" sz="2400" baseline="-30000" dirty="0" err="1" smtClean="0">
                <a:cs typeface="Times New Roman" pitchFamily="18" charset="0"/>
              </a:rPr>
              <a:t>max</a:t>
            </a:r>
            <a:r>
              <a:rPr lang="en-US" sz="2400" baseline="-30000" dirty="0" smtClean="0">
                <a:cs typeface="Times New Roman" pitchFamily="18" charset="0"/>
              </a:rPr>
              <a:t> </a:t>
            </a:r>
            <a:r>
              <a:rPr lang="en-US" sz="2400" dirty="0" smtClean="0">
                <a:cs typeface="Times New Roman" pitchFamily="18" charset="0"/>
              </a:rPr>
              <a:t>norm, L</a:t>
            </a:r>
            <a:r>
              <a:rPr lang="en-US" sz="2400" baseline="-30000" dirty="0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</a:t>
            </a:r>
            <a:r>
              <a:rPr lang="en-US" sz="2400" baseline="-30000" dirty="0" smtClean="0">
                <a:cs typeface="Times New Roman" pitchFamily="18" charset="0"/>
              </a:rPr>
              <a:t> </a:t>
            </a:r>
            <a:r>
              <a:rPr lang="en-US" sz="2400" dirty="0" smtClean="0">
                <a:cs typeface="Times New Roman" pitchFamily="18" charset="0"/>
              </a:rPr>
              <a:t>norm) distance. 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</a:pPr>
            <a:r>
              <a:rPr lang="en-US" sz="2200" dirty="0" smtClean="0">
                <a:cs typeface="Times New Roman" pitchFamily="18" charset="0"/>
              </a:rPr>
              <a:t>This is the maximum difference between any component of the vectors</a:t>
            </a:r>
          </a:p>
          <a:p>
            <a:pPr lvl="4">
              <a:lnSpc>
                <a:spcPct val="90000"/>
              </a:lnSpc>
            </a:pPr>
            <a:endParaRPr lang="en-US" sz="2200" dirty="0" smtClean="0">
              <a:cs typeface="Times New Roman" pitchFamily="18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400" dirty="0" smtClean="0">
                <a:cs typeface="Times New Roman" pitchFamily="18" charset="0"/>
              </a:rPr>
              <a:t>Do not confuse </a:t>
            </a:r>
            <a:r>
              <a:rPr lang="en-US" sz="2400" i="1" dirty="0" smtClean="0">
                <a:cs typeface="Times New Roman" pitchFamily="18" charset="0"/>
              </a:rPr>
              <a:t>r</a:t>
            </a:r>
            <a:r>
              <a:rPr lang="en-US" sz="2400" dirty="0" smtClean="0">
                <a:cs typeface="Times New Roman" pitchFamily="18" charset="0"/>
              </a:rPr>
              <a:t> with </a:t>
            </a:r>
            <a:r>
              <a:rPr lang="en-US" sz="2400" i="1" dirty="0" smtClean="0">
                <a:cs typeface="Times New Roman" pitchFamily="18" charset="0"/>
              </a:rPr>
              <a:t>n</a:t>
            </a:r>
            <a:r>
              <a:rPr lang="en-US" sz="2400" dirty="0" smtClean="0">
                <a:cs typeface="Times New Roman" pitchFamily="18" charset="0"/>
              </a:rPr>
              <a:t>, i.e., all these distances are defined for all numbers of dimensions.</a:t>
            </a:r>
            <a:endParaRPr lang="en-US" sz="2400" i="1" dirty="0" smtClean="0">
              <a:cs typeface="Times New Roman" pitchFamily="18" charset="0"/>
            </a:endParaRP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</a:pPr>
            <a:endParaRPr lang="en-US" sz="1800" dirty="0" smtClean="0"/>
          </a:p>
        </p:txBody>
      </p:sp>
    </p:spTree>
    <p:extLst>
      <p:ext uri="{BB962C8B-B14F-4D97-AF65-F5344CB8AC3E}">
        <p14:creationId xmlns:p14="http://schemas.microsoft.com/office/powerpoint/2010/main" val="445001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152400"/>
            <a:ext cx="8280400" cy="552450"/>
          </a:xfrm>
        </p:spPr>
        <p:txBody>
          <a:bodyPr/>
          <a:lstStyle/>
          <a:p>
            <a:r>
              <a:rPr lang="en-US" smtClean="0"/>
              <a:t>Minkowski Distance</a:t>
            </a:r>
          </a:p>
        </p:txBody>
      </p:sp>
      <p:sp>
        <p:nvSpPr>
          <p:cNvPr id="67587" name="Text Box 3"/>
          <p:cNvSpPr txBox="1">
            <a:spLocks noChangeArrowheads="1"/>
          </p:cNvSpPr>
          <p:nvPr/>
        </p:nvSpPr>
        <p:spPr bwMode="auto">
          <a:xfrm>
            <a:off x="4876800" y="5867400"/>
            <a:ext cx="21336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000"/>
              <a:t>Distance Matrix</a:t>
            </a:r>
          </a:p>
        </p:txBody>
      </p:sp>
      <p:graphicFrame>
        <p:nvGraphicFramePr>
          <p:cNvPr id="67588" name="Object 4"/>
          <p:cNvGraphicFramePr>
            <a:graphicFrameLocks noChangeAspect="1"/>
          </p:cNvGraphicFramePr>
          <p:nvPr/>
        </p:nvGraphicFramePr>
        <p:xfrm>
          <a:off x="304800" y="2587625"/>
          <a:ext cx="2962275" cy="1363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379" name="Worksheet" r:id="rId3" imgW="1836725" imgH="846287" progId="Excel.Sheet.8">
                  <p:embed/>
                </p:oleObj>
              </mc:Choice>
              <mc:Fallback>
                <p:oleObj name="Worksheet" r:id="rId3" imgW="1836725" imgH="846287" progId="Excel.Shee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" y="2587625"/>
                        <a:ext cx="2962275" cy="1363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7589" name="Object 5"/>
          <p:cNvGraphicFramePr>
            <a:graphicFrameLocks noChangeAspect="1"/>
          </p:cNvGraphicFramePr>
          <p:nvPr/>
        </p:nvGraphicFramePr>
        <p:xfrm>
          <a:off x="3810000" y="1292225"/>
          <a:ext cx="4927600" cy="1365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380" name="Worksheet" r:id="rId5" imgW="3055925" imgH="846287" progId="Excel.Sheet.8">
                  <p:embed/>
                </p:oleObj>
              </mc:Choice>
              <mc:Fallback>
                <p:oleObj name="Worksheet" r:id="rId5" imgW="3055925" imgH="846287" progId="Excel.Shee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0" y="1292225"/>
                        <a:ext cx="4927600" cy="1365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7590" name="Object 6"/>
          <p:cNvGraphicFramePr>
            <a:graphicFrameLocks noChangeAspect="1"/>
          </p:cNvGraphicFramePr>
          <p:nvPr/>
        </p:nvGraphicFramePr>
        <p:xfrm>
          <a:off x="3810000" y="2816225"/>
          <a:ext cx="4927600" cy="1365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381" name="Worksheet" r:id="rId7" imgW="3055925" imgH="846287" progId="Excel.Sheet.8">
                  <p:embed/>
                </p:oleObj>
              </mc:Choice>
              <mc:Fallback>
                <p:oleObj name="Worksheet" r:id="rId7" imgW="3055925" imgH="846287" progId="Excel.Shee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0" y="2816225"/>
                        <a:ext cx="4927600" cy="1365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7591" name="Object 7"/>
          <p:cNvGraphicFramePr>
            <a:graphicFrameLocks noChangeAspect="1"/>
          </p:cNvGraphicFramePr>
          <p:nvPr/>
        </p:nvGraphicFramePr>
        <p:xfrm>
          <a:off x="3810000" y="4340225"/>
          <a:ext cx="4872038" cy="1374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382" name="Worksheet" r:id="rId9" imgW="3055925" imgH="861243" progId="Excel.Sheet.8">
                  <p:embed/>
                </p:oleObj>
              </mc:Choice>
              <mc:Fallback>
                <p:oleObj name="Worksheet" r:id="rId9" imgW="3055925" imgH="861243" progId="Excel.Shee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0" y="4340225"/>
                        <a:ext cx="4872038" cy="1374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05967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err="1" smtClean="0"/>
              <a:t>Mahalanobis</a:t>
            </a:r>
            <a:r>
              <a:rPr lang="en-US" sz="2800" dirty="0" smtClean="0"/>
              <a:t> Distance</a:t>
            </a:r>
          </a:p>
        </p:txBody>
      </p:sp>
      <p:pic>
        <p:nvPicPr>
          <p:cNvPr id="68611" name="Picture 3"/>
          <p:cNvPicPr>
            <a:picLocks noGrp="1" noChangeAspect="1" noChangeArrowheads="1"/>
          </p:cNvPicPr>
          <p:nvPr>
            <p:ph type="body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9" t="3334" r="7321"/>
          <a:stretch>
            <a:fillRect/>
          </a:stretch>
        </p:blipFill>
        <p:spPr>
          <a:xfrm>
            <a:off x="0" y="1981200"/>
            <a:ext cx="5502275" cy="3879850"/>
          </a:xfrm>
          <a:noFill/>
        </p:spPr>
      </p:pic>
      <p:sp>
        <p:nvSpPr>
          <p:cNvPr id="68613" name="Text Box 5"/>
          <p:cNvSpPr txBox="1">
            <a:spLocks noChangeArrowheads="1"/>
          </p:cNvSpPr>
          <p:nvPr/>
        </p:nvSpPr>
        <p:spPr bwMode="auto">
          <a:xfrm>
            <a:off x="0" y="5881688"/>
            <a:ext cx="91440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000"/>
              <a:t>For red points, the Euclidean distance is 14.7, Mahalanobis distance is 6.</a:t>
            </a:r>
          </a:p>
        </p:txBody>
      </p:sp>
      <p:sp>
        <p:nvSpPr>
          <p:cNvPr id="68614" name="Text Box 6"/>
          <p:cNvSpPr txBox="1">
            <a:spLocks noChangeArrowheads="1"/>
          </p:cNvSpPr>
          <p:nvPr/>
        </p:nvSpPr>
        <p:spPr bwMode="auto">
          <a:xfrm>
            <a:off x="5486400" y="2178050"/>
            <a:ext cx="33528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000" dirty="0">
                <a:sym typeface="Symbol" pitchFamily="18" charset="2"/>
              </a:rPr>
              <a:t> is the </a:t>
            </a:r>
            <a:r>
              <a:rPr lang="en-US" sz="2000" dirty="0"/>
              <a:t>covariance </a:t>
            </a:r>
            <a:r>
              <a:rPr lang="en-US" sz="2000" dirty="0" smtClean="0"/>
              <a:t>matrix</a:t>
            </a:r>
            <a:endParaRPr lang="en-US" sz="2000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381000" y="1219200"/>
                <a:ext cx="678948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>
                          <a:latin typeface="Cambria Math" panose="02040503050406030204" pitchFamily="18" charset="0"/>
                        </a:rPr>
                        <m:t>𝐦𝐚𝐡𝐚𝐥𝐚𝐧𝐨𝐛𝐢𝐬</m:t>
                      </m:r>
                      <m:d>
                        <m:dPr>
                          <m:ctrlPr>
                            <a:rPr lang="en-US" sz="2800" b="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800">
                              <a:latin typeface="Cambria Math" panose="02040503050406030204" pitchFamily="18" charset="0"/>
                            </a:rPr>
                            <m:t>𝐱</m:t>
                          </m:r>
                          <m:r>
                            <a:rPr lang="en-US" sz="2800" b="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>
                              <a:latin typeface="Cambria Math" panose="02040503050406030204" pitchFamily="18" charset="0"/>
                            </a:rPr>
                            <m:t>𝐲</m:t>
                          </m:r>
                        </m:e>
                      </m:d>
                      <m:r>
                        <a:rPr lang="en-US" sz="2800" b="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b="0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800" b="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>
                              <a:latin typeface="Cambria Math" panose="02040503050406030204" pitchFamily="18" charset="0"/>
                            </a:rPr>
                            <m:t>𝐱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>
                              <a:latin typeface="Cambria Math" panose="02040503050406030204" pitchFamily="18" charset="0"/>
                            </a:rPr>
                            <m:t>𝐲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sz="2800" b="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sz="2800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Ʃ</m:t>
                          </m:r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28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>
                          <a:latin typeface="Cambria Math" panose="02040503050406030204" pitchFamily="18" charset="0"/>
                        </a:rPr>
                        <m:t>𝐲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1219200"/>
                <a:ext cx="6789487" cy="52322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8827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Mahalanobis Distance</a:t>
            </a:r>
          </a:p>
        </p:txBody>
      </p:sp>
      <p:sp>
        <p:nvSpPr>
          <p:cNvPr id="69635" name="Text Box 7"/>
          <p:cNvSpPr txBox="1">
            <a:spLocks noChangeArrowheads="1"/>
          </p:cNvSpPr>
          <p:nvPr/>
        </p:nvSpPr>
        <p:spPr bwMode="auto">
          <a:xfrm>
            <a:off x="6400800" y="1143000"/>
            <a:ext cx="2743200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400"/>
              <a:t>Covariance Matrix:</a:t>
            </a:r>
          </a:p>
        </p:txBody>
      </p:sp>
      <p:graphicFrame>
        <p:nvGraphicFramePr>
          <p:cNvPr id="69636" name="Object 8"/>
          <p:cNvGraphicFramePr>
            <a:graphicFrameLocks noGrp="1" noChangeAspect="1"/>
          </p:cNvGraphicFramePr>
          <p:nvPr>
            <p:ph sz="half" idx="4294967295"/>
          </p:nvPr>
        </p:nvGraphicFramePr>
        <p:xfrm>
          <a:off x="6477000" y="1905000"/>
          <a:ext cx="2349500" cy="1143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085" name="Equation" r:id="rId3" imgW="939800" imgH="457200" progId="Equation.3">
                  <p:embed/>
                </p:oleObj>
              </mc:Choice>
              <mc:Fallback>
                <p:oleObj name="Equation" r:id="rId3" imgW="93980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77000" y="1905000"/>
                        <a:ext cx="2349500" cy="1143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9637" name="Text Box 12"/>
          <p:cNvSpPr txBox="1">
            <a:spLocks noChangeArrowheads="1"/>
          </p:cNvSpPr>
          <p:nvPr/>
        </p:nvSpPr>
        <p:spPr bwMode="auto">
          <a:xfrm>
            <a:off x="6629400" y="3200400"/>
            <a:ext cx="2286000" cy="294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200"/>
              <a:t>A: (0.5, 0.5)</a:t>
            </a:r>
          </a:p>
          <a:p>
            <a:pPr>
              <a:spcBef>
                <a:spcPct val="50000"/>
              </a:spcBef>
            </a:pPr>
            <a:r>
              <a:rPr lang="en-US" sz="2200"/>
              <a:t>B: (0, 1)</a:t>
            </a:r>
          </a:p>
          <a:p>
            <a:pPr>
              <a:spcBef>
                <a:spcPct val="50000"/>
              </a:spcBef>
            </a:pPr>
            <a:r>
              <a:rPr lang="en-US" sz="2200"/>
              <a:t>C: (1.5, 1.5)</a:t>
            </a:r>
          </a:p>
          <a:p>
            <a:pPr>
              <a:spcBef>
                <a:spcPct val="50000"/>
              </a:spcBef>
            </a:pPr>
            <a:endParaRPr lang="en-US" sz="2200"/>
          </a:p>
          <a:p>
            <a:pPr>
              <a:spcBef>
                <a:spcPct val="50000"/>
              </a:spcBef>
            </a:pPr>
            <a:r>
              <a:rPr lang="en-US" sz="2200"/>
              <a:t>Mahal(A,B) = 5</a:t>
            </a:r>
          </a:p>
          <a:p>
            <a:pPr>
              <a:spcBef>
                <a:spcPct val="50000"/>
              </a:spcBef>
            </a:pPr>
            <a:r>
              <a:rPr lang="en-US" sz="2200"/>
              <a:t>Mahal(A,C) = 4 </a:t>
            </a:r>
          </a:p>
        </p:txBody>
      </p:sp>
      <p:grpSp>
        <p:nvGrpSpPr>
          <p:cNvPr id="69638" name="Group 13"/>
          <p:cNvGrpSpPr>
            <a:grpSpLocks/>
          </p:cNvGrpSpPr>
          <p:nvPr/>
        </p:nvGrpSpPr>
        <p:grpSpPr bwMode="auto">
          <a:xfrm>
            <a:off x="0" y="1143000"/>
            <a:ext cx="6477000" cy="4857750"/>
            <a:chOff x="144" y="768"/>
            <a:chExt cx="4080" cy="3060"/>
          </a:xfrm>
        </p:grpSpPr>
        <p:pic>
          <p:nvPicPr>
            <p:cNvPr id="69642" name="Picture 14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692" t="4398" r="6593" b="4733"/>
            <a:stretch>
              <a:fillRect/>
            </a:stretch>
          </p:blipFill>
          <p:spPr bwMode="auto">
            <a:xfrm>
              <a:off x="144" y="768"/>
              <a:ext cx="4080" cy="30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9643" name="Line 15"/>
            <p:cNvSpPr>
              <a:spLocks noChangeShapeType="1"/>
            </p:cNvSpPr>
            <p:nvPr/>
          </p:nvSpPr>
          <p:spPr bwMode="auto">
            <a:xfrm flipV="1">
              <a:off x="1632" y="1872"/>
              <a:ext cx="1200" cy="72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9644" name="Line 16"/>
            <p:cNvSpPr>
              <a:spLocks noChangeShapeType="1"/>
            </p:cNvSpPr>
            <p:nvPr/>
          </p:nvSpPr>
          <p:spPr bwMode="auto">
            <a:xfrm flipH="1" flipV="1">
              <a:off x="1104" y="2256"/>
              <a:ext cx="528" cy="3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9639" name="Text Box 17"/>
          <p:cNvSpPr txBox="1">
            <a:spLocks noChangeArrowheads="1"/>
          </p:cNvSpPr>
          <p:nvPr/>
        </p:nvSpPr>
        <p:spPr bwMode="auto">
          <a:xfrm>
            <a:off x="1219200" y="3276600"/>
            <a:ext cx="381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800"/>
              <a:t>B</a:t>
            </a:r>
          </a:p>
        </p:txBody>
      </p:sp>
      <p:sp>
        <p:nvSpPr>
          <p:cNvPr id="69640" name="Text Box 18"/>
          <p:cNvSpPr txBox="1">
            <a:spLocks noChangeArrowheads="1"/>
          </p:cNvSpPr>
          <p:nvPr/>
        </p:nvSpPr>
        <p:spPr bwMode="auto">
          <a:xfrm>
            <a:off x="2209800" y="3976688"/>
            <a:ext cx="3810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800"/>
              <a:t>A</a:t>
            </a:r>
          </a:p>
        </p:txBody>
      </p:sp>
      <p:sp>
        <p:nvSpPr>
          <p:cNvPr id="69641" name="Text Box 19"/>
          <p:cNvSpPr txBox="1">
            <a:spLocks noChangeArrowheads="1"/>
          </p:cNvSpPr>
          <p:nvPr/>
        </p:nvSpPr>
        <p:spPr bwMode="auto">
          <a:xfrm>
            <a:off x="4114800" y="2514600"/>
            <a:ext cx="381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800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4124403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152400"/>
            <a:ext cx="8280400" cy="552450"/>
          </a:xfrm>
        </p:spPr>
        <p:txBody>
          <a:bodyPr/>
          <a:lstStyle/>
          <a:p>
            <a:r>
              <a:rPr lang="en-US" smtClean="0"/>
              <a:t>Common Properties of a Distance</a:t>
            </a:r>
          </a:p>
        </p:txBody>
      </p:sp>
      <p:sp>
        <p:nvSpPr>
          <p:cNvPr id="706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39763" y="1143000"/>
            <a:ext cx="8001000" cy="5106988"/>
          </a:xfrm>
        </p:spPr>
        <p:txBody>
          <a:bodyPr/>
          <a:lstStyle/>
          <a:p>
            <a:pPr marL="533400" indent="-533400">
              <a:lnSpc>
                <a:spcPct val="80000"/>
              </a:lnSpc>
              <a:spcBef>
                <a:spcPct val="20000"/>
              </a:spcBef>
            </a:pPr>
            <a:r>
              <a:rPr lang="en-US" dirty="0" smtClean="0"/>
              <a:t>Distances, such as the Euclidean distance, have some well known properties.</a:t>
            </a:r>
          </a:p>
          <a:p>
            <a:pPr marL="533400" indent="-533400">
              <a:lnSpc>
                <a:spcPct val="80000"/>
              </a:lnSpc>
              <a:spcBef>
                <a:spcPct val="20000"/>
              </a:spcBef>
            </a:pPr>
            <a:endParaRPr lang="en-US" sz="1400" dirty="0" smtClean="0"/>
          </a:p>
          <a:p>
            <a:pPr marL="990600" lvl="1" indent="-533400">
              <a:lnSpc>
                <a:spcPct val="80000"/>
              </a:lnSpc>
              <a:spcBef>
                <a:spcPct val="20000"/>
              </a:spcBef>
              <a:buFont typeface="Arial" pitchFamily="34" charset="0"/>
              <a:buAutoNum type="arabicPeriod"/>
            </a:pPr>
            <a: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Symbol" pitchFamily="18" charset="2"/>
              </a:rPr>
              <a:t></a:t>
            </a:r>
            <a: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   </a:t>
            </a:r>
            <a:r>
              <a:rPr lang="en-US" dirty="0" smtClean="0"/>
              <a:t>for all </a:t>
            </a:r>
            <a:r>
              <a:rPr lang="en-US" i="1" dirty="0" smtClean="0"/>
              <a:t>x</a:t>
            </a:r>
            <a:r>
              <a:rPr lang="en-US" dirty="0" smtClean="0"/>
              <a:t> and </a:t>
            </a:r>
            <a:r>
              <a:rPr lang="en-US" i="1" dirty="0" smtClean="0"/>
              <a:t>y</a:t>
            </a:r>
            <a:r>
              <a:rPr lang="en-US" dirty="0" smtClean="0"/>
              <a:t> and </a:t>
            </a:r>
            <a: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 = 0 </a:t>
            </a:r>
            <a:r>
              <a:rPr lang="en-US" dirty="0" smtClean="0"/>
              <a:t>only if </a:t>
            </a:r>
            <a:br>
              <a:rPr lang="en-US" dirty="0" smtClean="0"/>
            </a:b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dirty="0" smtClean="0"/>
              <a:t> </a:t>
            </a:r>
            <a:r>
              <a:rPr lang="en-US" i="1" dirty="0" smtClean="0"/>
              <a:t>=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dirty="0" smtClean="0"/>
              <a:t>. (Positive definiteness)</a:t>
            </a:r>
          </a:p>
          <a:p>
            <a:pPr marL="990600" lvl="1" indent="-533400">
              <a:lnSpc>
                <a:spcPct val="80000"/>
              </a:lnSpc>
              <a:spcBef>
                <a:spcPct val="20000"/>
              </a:spcBef>
              <a:buFont typeface="Arial" pitchFamily="34" charset="0"/>
              <a:buAutoNum type="arabicPeriod"/>
            </a:pPr>
            <a: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 = </a:t>
            </a:r>
            <a: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   </a:t>
            </a:r>
            <a:r>
              <a:rPr lang="en-US" dirty="0" smtClean="0"/>
              <a:t>for all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dirty="0" smtClean="0"/>
              <a:t> and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dirty="0" smtClean="0"/>
              <a:t>. (Symmetry)</a:t>
            </a:r>
          </a:p>
          <a:p>
            <a:pPr marL="990600" lvl="1" indent="-533400">
              <a:lnSpc>
                <a:spcPct val="80000"/>
              </a:lnSpc>
              <a:spcBef>
                <a:spcPct val="20000"/>
              </a:spcBef>
              <a:buFont typeface="Arial" pitchFamily="34" charset="0"/>
              <a:buAutoNum type="arabicPeriod"/>
            </a:pPr>
            <a: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Symbol" pitchFamily="18" charset="2"/>
              </a:rPr>
              <a:t>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 + </a:t>
            </a:r>
            <a: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dirty="0" smtClean="0"/>
              <a:t>   for all points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dirty="0" smtClean="0"/>
              <a:t>,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dirty="0" smtClean="0"/>
              <a:t>, and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dirty="0" smtClean="0"/>
              <a:t>.  </a:t>
            </a:r>
            <a:br>
              <a:rPr lang="en-US" dirty="0" smtClean="0"/>
            </a:br>
            <a:r>
              <a:rPr lang="en-US" dirty="0" smtClean="0"/>
              <a:t>(Triangle Inequality)</a:t>
            </a:r>
          </a:p>
          <a:p>
            <a:pPr marL="990600" lvl="1" indent="-533400">
              <a:lnSpc>
                <a:spcPct val="80000"/>
              </a:lnSpc>
              <a:spcBef>
                <a:spcPct val="20000"/>
              </a:spcBef>
              <a:buFont typeface="Arial" pitchFamily="34" charset="0"/>
              <a:buNone/>
            </a:pPr>
            <a:endParaRPr lang="en-US" sz="1200" dirty="0" smtClean="0"/>
          </a:p>
          <a:p>
            <a:pPr marL="533400" indent="-533400">
              <a:lnSpc>
                <a:spcPct val="80000"/>
              </a:lnSpc>
              <a:spcBef>
                <a:spcPct val="20000"/>
              </a:spcBef>
              <a:buNone/>
            </a:pPr>
            <a:r>
              <a:rPr lang="en-US" sz="2400" dirty="0" smtClean="0"/>
              <a:t>	where </a:t>
            </a:r>
            <a:r>
              <a:rPr lang="en-US" sz="2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2400" dirty="0" smtClean="0"/>
              <a:t> is the distance (dissimilarity) between points (data objects),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400" dirty="0" smtClean="0"/>
              <a:t> and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400" dirty="0" smtClean="0"/>
              <a:t>.</a:t>
            </a:r>
          </a:p>
          <a:p>
            <a:pPr marL="533400" indent="-533400">
              <a:lnSpc>
                <a:spcPct val="80000"/>
              </a:lnSpc>
              <a:spcBef>
                <a:spcPct val="20000"/>
              </a:spcBef>
              <a:buFont typeface="Monotype Sorts" charset="2"/>
              <a:buNone/>
            </a:pPr>
            <a:endParaRPr lang="en-US" sz="1400" dirty="0" smtClean="0"/>
          </a:p>
          <a:p>
            <a:pPr marL="533400" indent="-533400">
              <a:lnSpc>
                <a:spcPct val="80000"/>
              </a:lnSpc>
              <a:spcBef>
                <a:spcPct val="20000"/>
              </a:spcBef>
            </a:pPr>
            <a:r>
              <a:rPr lang="en-US" dirty="0" smtClean="0"/>
              <a:t>A distance that satisfies these properties is a </a:t>
            </a:r>
            <a:r>
              <a:rPr lang="en-US" dirty="0" smtClean="0">
                <a:solidFill>
                  <a:srgbClr val="FF0000"/>
                </a:solidFill>
              </a:rPr>
              <a:t>metric</a:t>
            </a:r>
          </a:p>
        </p:txBody>
      </p:sp>
    </p:spTree>
    <p:extLst>
      <p:ext uri="{BB962C8B-B14F-4D97-AF65-F5344CB8AC3E}">
        <p14:creationId xmlns:p14="http://schemas.microsoft.com/office/powerpoint/2010/main" val="661608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152400"/>
            <a:ext cx="8280400" cy="552450"/>
          </a:xfrm>
        </p:spPr>
        <p:txBody>
          <a:bodyPr/>
          <a:lstStyle/>
          <a:p>
            <a:r>
              <a:rPr lang="en-US" smtClean="0"/>
              <a:t>Common Properties of a Similarity</a:t>
            </a:r>
          </a:p>
        </p:txBody>
      </p:sp>
      <p:sp>
        <p:nvSpPr>
          <p:cNvPr id="716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39763" y="1143000"/>
            <a:ext cx="8001000" cy="5106988"/>
          </a:xfrm>
        </p:spPr>
        <p:txBody>
          <a:bodyPr/>
          <a:lstStyle/>
          <a:p>
            <a:pPr marL="533400" indent="-533400">
              <a:lnSpc>
                <a:spcPct val="90000"/>
              </a:lnSpc>
              <a:spcBef>
                <a:spcPct val="20000"/>
              </a:spcBef>
            </a:pPr>
            <a:r>
              <a:rPr lang="en-US" dirty="0" smtClean="0"/>
              <a:t>Similarities, also have some well known properties.</a:t>
            </a:r>
          </a:p>
          <a:p>
            <a:pPr marL="533400" indent="-533400">
              <a:lnSpc>
                <a:spcPct val="90000"/>
              </a:lnSpc>
              <a:spcBef>
                <a:spcPct val="20000"/>
              </a:spcBef>
            </a:pPr>
            <a:endParaRPr lang="en-US" sz="1400" dirty="0" smtClean="0"/>
          </a:p>
          <a:p>
            <a:pPr marL="990600" lvl="1" indent="-533400">
              <a:lnSpc>
                <a:spcPct val="90000"/>
              </a:lnSpc>
              <a:spcBef>
                <a:spcPct val="20000"/>
              </a:spcBef>
              <a:buFont typeface="Arial" pitchFamily="34" charset="0"/>
              <a:buAutoNum type="arabicPeriod"/>
            </a:pPr>
            <a: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 = 1 </a:t>
            </a:r>
            <a:r>
              <a:rPr lang="en-US" dirty="0" smtClean="0"/>
              <a:t>(or maximum similarity) only if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dirty="0" smtClean="0"/>
              <a:t> </a:t>
            </a:r>
            <a:r>
              <a:rPr lang="en-US" i="1" dirty="0" smtClean="0"/>
              <a:t>=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dirty="0" smtClean="0"/>
              <a:t>. </a:t>
            </a:r>
            <a:br>
              <a:rPr lang="en-US" dirty="0" smtClean="0"/>
            </a:br>
            <a:endParaRPr lang="en-US" dirty="0" smtClean="0"/>
          </a:p>
          <a:p>
            <a:pPr marL="990600" lvl="1" indent="-533400">
              <a:lnSpc>
                <a:spcPct val="90000"/>
              </a:lnSpc>
              <a:spcBef>
                <a:spcPct val="20000"/>
              </a:spcBef>
              <a:buFont typeface="Arial" pitchFamily="34" charset="0"/>
              <a:buAutoNum type="arabicPeriod"/>
            </a:pPr>
            <a: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 = </a:t>
            </a:r>
            <a: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dirty="0" smtClean="0"/>
              <a:t>   for all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dirty="0" smtClean="0"/>
              <a:t> and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dirty="0" smtClean="0"/>
              <a:t>. (Symmetry)</a:t>
            </a:r>
            <a:br>
              <a:rPr lang="en-US" dirty="0" smtClean="0"/>
            </a:br>
            <a:endParaRPr lang="en-US" dirty="0" smtClean="0"/>
          </a:p>
          <a:p>
            <a:pPr marL="533400" indent="-533400">
              <a:lnSpc>
                <a:spcPct val="90000"/>
              </a:lnSpc>
              <a:spcBef>
                <a:spcPct val="20000"/>
              </a:spcBef>
              <a:buNone/>
            </a:pPr>
            <a:r>
              <a:rPr lang="en-US" sz="2400" dirty="0" smtClean="0"/>
              <a:t>	where </a:t>
            </a:r>
            <a:r>
              <a:rPr lang="en-US" sz="2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sz="2400" dirty="0" smtClean="0"/>
              <a:t>is the similarity between points (data objects),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400" dirty="0" smtClean="0"/>
              <a:t> and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400" dirty="0" smtClean="0"/>
              <a:t>.</a:t>
            </a:r>
          </a:p>
          <a:p>
            <a:pPr marL="533400" indent="-533400">
              <a:lnSpc>
                <a:spcPct val="90000"/>
              </a:lnSpc>
              <a:spcBef>
                <a:spcPct val="20000"/>
              </a:spcBef>
              <a:buFont typeface="Monotype Sorts" charset="2"/>
              <a:buNone/>
            </a:pPr>
            <a:endParaRPr lang="en-US" sz="1400" dirty="0" smtClean="0"/>
          </a:p>
        </p:txBody>
      </p:sp>
    </p:spTree>
    <p:extLst>
      <p:ext uri="{BB962C8B-B14F-4D97-AF65-F5344CB8AC3E}">
        <p14:creationId xmlns:p14="http://schemas.microsoft.com/office/powerpoint/2010/main" val="403265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152400"/>
            <a:ext cx="8280400" cy="552450"/>
          </a:xfrm>
        </p:spPr>
        <p:txBody>
          <a:bodyPr/>
          <a:lstStyle/>
          <a:p>
            <a:r>
              <a:rPr lang="en-US" smtClean="0"/>
              <a:t>Similarity Between Binary Vectors</a:t>
            </a:r>
          </a:p>
        </p:txBody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39763" y="1143000"/>
            <a:ext cx="8001000" cy="5106988"/>
          </a:xfrm>
        </p:spPr>
        <p:txBody>
          <a:bodyPr/>
          <a:lstStyle/>
          <a:p>
            <a:pPr marL="533400" indent="-533400">
              <a:lnSpc>
                <a:spcPct val="80000"/>
              </a:lnSpc>
              <a:spcBef>
                <a:spcPct val="20000"/>
              </a:spcBef>
              <a:tabLst>
                <a:tab pos="914400" algn="l"/>
                <a:tab pos="1371600" algn="l"/>
              </a:tabLst>
            </a:pPr>
            <a:r>
              <a:rPr lang="en-US" sz="2200" dirty="0" smtClean="0"/>
              <a:t>Common situation is that objects, </a:t>
            </a:r>
            <a:r>
              <a:rPr lang="en-US" sz="2200" i="1" dirty="0" smtClean="0"/>
              <a:t>p</a:t>
            </a:r>
            <a:r>
              <a:rPr lang="en-US" sz="2200" dirty="0" smtClean="0"/>
              <a:t> and </a:t>
            </a:r>
            <a:r>
              <a:rPr lang="en-US" sz="2200" i="1" dirty="0" smtClean="0"/>
              <a:t>q</a:t>
            </a:r>
            <a:r>
              <a:rPr lang="en-US" sz="2200" dirty="0" smtClean="0"/>
              <a:t>, have only binary attributes</a:t>
            </a:r>
          </a:p>
          <a:p>
            <a:pPr marL="2171700" lvl="4" indent="-342900">
              <a:lnSpc>
                <a:spcPct val="80000"/>
              </a:lnSpc>
              <a:tabLst>
                <a:tab pos="914400" algn="l"/>
                <a:tab pos="1371600" algn="l"/>
              </a:tabLst>
            </a:pPr>
            <a:endParaRPr lang="en-US" sz="1200" dirty="0" smtClean="0"/>
          </a:p>
          <a:p>
            <a:pPr marL="533400" indent="-533400">
              <a:lnSpc>
                <a:spcPct val="80000"/>
              </a:lnSpc>
              <a:spcBef>
                <a:spcPct val="20000"/>
              </a:spcBef>
              <a:tabLst>
                <a:tab pos="914400" algn="l"/>
                <a:tab pos="1371600" algn="l"/>
              </a:tabLst>
            </a:pPr>
            <a:r>
              <a:rPr lang="en-US" sz="2200" dirty="0" smtClean="0"/>
              <a:t>Compute similarities using the following quantities</a:t>
            </a:r>
          </a:p>
          <a:p>
            <a:pPr marL="533400" indent="-533400">
              <a:lnSpc>
                <a:spcPct val="80000"/>
              </a:lnSpc>
              <a:spcBef>
                <a:spcPct val="20000"/>
              </a:spcBef>
              <a:buFont typeface="Monotype Sorts" charset="2"/>
              <a:buNone/>
              <a:tabLst>
                <a:tab pos="914400" algn="l"/>
                <a:tab pos="1371600" algn="l"/>
              </a:tabLst>
            </a:pPr>
            <a:r>
              <a:rPr lang="en-US" sz="2200" dirty="0" smtClean="0">
                <a:latin typeface="cmmi10" pitchFamily="34" charset="0"/>
              </a:rPr>
              <a:t>	</a:t>
            </a:r>
            <a:r>
              <a:rPr lang="en-US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0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01</a:t>
            </a:r>
            <a:r>
              <a:rPr lang="en-US" sz="2000" dirty="0" smtClean="0"/>
              <a:t> = the number of attributes where </a:t>
            </a:r>
            <a:r>
              <a:rPr lang="en-US" sz="2000" i="1" dirty="0" smtClean="0"/>
              <a:t>p</a:t>
            </a:r>
            <a:r>
              <a:rPr lang="en-US" sz="2000" dirty="0" smtClean="0"/>
              <a:t> was 0 and </a:t>
            </a:r>
            <a:r>
              <a:rPr lang="en-US" sz="2000" i="1" dirty="0" smtClean="0"/>
              <a:t>q</a:t>
            </a:r>
            <a:r>
              <a:rPr lang="en-US" sz="2000" dirty="0" smtClean="0"/>
              <a:t> was 1</a:t>
            </a:r>
          </a:p>
          <a:p>
            <a:pPr marL="533400" indent="-533400">
              <a:lnSpc>
                <a:spcPct val="80000"/>
              </a:lnSpc>
              <a:spcBef>
                <a:spcPct val="20000"/>
              </a:spcBef>
              <a:buFont typeface="Monotype Sorts" charset="2"/>
              <a:buNone/>
              <a:tabLst>
                <a:tab pos="914400" algn="l"/>
                <a:tab pos="1371600" algn="l"/>
              </a:tabLst>
            </a:pPr>
            <a:r>
              <a:rPr lang="en-US" sz="2000" dirty="0" smtClean="0"/>
              <a:t>	</a:t>
            </a:r>
            <a:r>
              <a:rPr lang="en-US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0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r>
              <a:rPr lang="en-US" sz="2000" baseline="-25000" dirty="0" smtClean="0"/>
              <a:t> </a:t>
            </a:r>
            <a:r>
              <a:rPr lang="en-US" sz="2000" dirty="0" smtClean="0"/>
              <a:t>= the number of attributes where </a:t>
            </a:r>
            <a:r>
              <a:rPr lang="en-US" sz="2000" i="1" dirty="0" smtClean="0"/>
              <a:t>p</a:t>
            </a:r>
            <a:r>
              <a:rPr lang="en-US" sz="2000" dirty="0" smtClean="0"/>
              <a:t> was 1 and </a:t>
            </a:r>
            <a:r>
              <a:rPr lang="en-US" sz="2000" i="1" dirty="0" smtClean="0"/>
              <a:t>q </a:t>
            </a:r>
            <a:r>
              <a:rPr lang="en-US" sz="2000" dirty="0" smtClean="0"/>
              <a:t>was 0</a:t>
            </a:r>
          </a:p>
          <a:p>
            <a:pPr marL="533400" indent="-533400">
              <a:lnSpc>
                <a:spcPct val="80000"/>
              </a:lnSpc>
              <a:spcBef>
                <a:spcPct val="20000"/>
              </a:spcBef>
              <a:buFont typeface="Monotype Sorts" charset="2"/>
              <a:buNone/>
              <a:tabLst>
                <a:tab pos="914400" algn="l"/>
                <a:tab pos="1371600" algn="l"/>
              </a:tabLst>
            </a:pPr>
            <a:r>
              <a:rPr lang="en-US" sz="2000" dirty="0" smtClean="0"/>
              <a:t>	</a:t>
            </a:r>
            <a:r>
              <a:rPr lang="en-US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0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00</a:t>
            </a:r>
            <a:r>
              <a:rPr lang="en-US" sz="2000" dirty="0" smtClean="0"/>
              <a:t> = the number of attributes where </a:t>
            </a:r>
            <a:r>
              <a:rPr lang="en-US" sz="2000" i="1" dirty="0" smtClean="0"/>
              <a:t>p</a:t>
            </a:r>
            <a:r>
              <a:rPr lang="en-US" sz="2000" dirty="0" smtClean="0"/>
              <a:t> was 0 and </a:t>
            </a:r>
            <a:r>
              <a:rPr lang="en-US" sz="2000" i="1" dirty="0" smtClean="0"/>
              <a:t>q</a:t>
            </a:r>
            <a:r>
              <a:rPr lang="en-US" sz="2000" dirty="0" smtClean="0"/>
              <a:t> was 0</a:t>
            </a:r>
          </a:p>
          <a:p>
            <a:pPr marL="533400" indent="-533400">
              <a:lnSpc>
                <a:spcPct val="80000"/>
              </a:lnSpc>
              <a:spcBef>
                <a:spcPct val="20000"/>
              </a:spcBef>
              <a:buFont typeface="Monotype Sorts" charset="2"/>
              <a:buNone/>
              <a:tabLst>
                <a:tab pos="914400" algn="l"/>
                <a:tab pos="1371600" algn="l"/>
              </a:tabLst>
            </a:pPr>
            <a:r>
              <a:rPr lang="en-US" sz="2000" dirty="0" smtClean="0"/>
              <a:t>	</a:t>
            </a:r>
            <a:r>
              <a:rPr lang="en-US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0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  <a:r>
              <a:rPr lang="en-US" sz="2000" dirty="0" smtClean="0"/>
              <a:t> = the number of attributes where </a:t>
            </a:r>
            <a:r>
              <a:rPr lang="en-US" sz="2000" i="1" dirty="0" smtClean="0"/>
              <a:t>p</a:t>
            </a:r>
            <a:r>
              <a:rPr lang="en-US" sz="2000" dirty="0" smtClean="0"/>
              <a:t> was 1 and </a:t>
            </a:r>
            <a:r>
              <a:rPr lang="en-US" sz="2000" i="1" dirty="0" smtClean="0"/>
              <a:t>q</a:t>
            </a:r>
            <a:r>
              <a:rPr lang="en-US" sz="2000" dirty="0" smtClean="0"/>
              <a:t> was 1</a:t>
            </a:r>
          </a:p>
          <a:p>
            <a:pPr marL="533400" indent="-533400">
              <a:lnSpc>
                <a:spcPct val="80000"/>
              </a:lnSpc>
              <a:spcBef>
                <a:spcPct val="20000"/>
              </a:spcBef>
              <a:buFont typeface="Monotype Sorts" charset="2"/>
              <a:buNone/>
              <a:tabLst>
                <a:tab pos="914400" algn="l"/>
                <a:tab pos="1371600" algn="l"/>
              </a:tabLst>
            </a:pPr>
            <a:endParaRPr lang="en-US" sz="2000" dirty="0" smtClean="0"/>
          </a:p>
          <a:p>
            <a:pPr marL="533400" indent="-533400">
              <a:lnSpc>
                <a:spcPct val="80000"/>
              </a:lnSpc>
              <a:spcBef>
                <a:spcPct val="20000"/>
              </a:spcBef>
              <a:tabLst>
                <a:tab pos="914400" algn="l"/>
                <a:tab pos="1371600" algn="l"/>
              </a:tabLst>
            </a:pPr>
            <a:r>
              <a:rPr lang="en-US" sz="2000" dirty="0" smtClean="0"/>
              <a:t>Simple Matching and </a:t>
            </a:r>
            <a:r>
              <a:rPr lang="en-US" sz="2000" dirty="0" err="1" smtClean="0"/>
              <a:t>Jaccard</a:t>
            </a:r>
            <a:r>
              <a:rPr lang="en-US" sz="2000" dirty="0" smtClean="0"/>
              <a:t> Coefficients </a:t>
            </a:r>
          </a:p>
          <a:p>
            <a:pPr marL="533400" indent="-533400">
              <a:lnSpc>
                <a:spcPct val="80000"/>
              </a:lnSpc>
              <a:spcBef>
                <a:spcPct val="20000"/>
              </a:spcBef>
              <a:buFont typeface="Monotype Sorts" charset="2"/>
              <a:buNone/>
              <a:tabLst>
                <a:tab pos="914400" algn="l"/>
                <a:tab pos="1371600" algn="l"/>
              </a:tabLst>
            </a:pPr>
            <a:r>
              <a:rPr lang="en-US" sz="2000" dirty="0" smtClean="0">
                <a:cs typeface="Times New Roman" pitchFamily="18" charset="0"/>
              </a:rPr>
              <a:t>	SMC 	=  number of matches / number of attributes </a:t>
            </a:r>
          </a:p>
          <a:p>
            <a:pPr marL="533400" indent="-533400">
              <a:lnSpc>
                <a:spcPct val="80000"/>
              </a:lnSpc>
              <a:spcBef>
                <a:spcPct val="20000"/>
              </a:spcBef>
              <a:buFont typeface="Monotype Sorts" charset="2"/>
              <a:buNone/>
              <a:tabLst>
                <a:tab pos="914400" algn="l"/>
                <a:tab pos="1371600" algn="l"/>
              </a:tabLst>
            </a:pPr>
            <a:r>
              <a:rPr lang="en-US" sz="2000" dirty="0" smtClean="0">
                <a:cs typeface="Times New Roman" pitchFamily="18" charset="0"/>
              </a:rPr>
              <a:t>                 	= 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0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en-US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0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00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 / (</a:t>
            </a:r>
            <a:r>
              <a:rPr lang="en-US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0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01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en-US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0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en-US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0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en-US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0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00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533400" indent="-533400">
              <a:lnSpc>
                <a:spcPct val="80000"/>
              </a:lnSpc>
              <a:spcBef>
                <a:spcPct val="20000"/>
              </a:spcBef>
              <a:buFont typeface="Monotype Sorts" charset="2"/>
              <a:buNone/>
              <a:tabLst>
                <a:tab pos="914400" algn="l"/>
                <a:tab pos="1371600" algn="l"/>
              </a:tabLst>
            </a:pPr>
            <a:endParaRPr lang="en-US" sz="1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33400" indent="-533400">
              <a:lnSpc>
                <a:spcPct val="80000"/>
              </a:lnSpc>
              <a:spcBef>
                <a:spcPct val="20000"/>
              </a:spcBef>
              <a:buFont typeface="Monotype Sorts" charset="2"/>
              <a:buNone/>
              <a:tabLst>
                <a:tab pos="914400" algn="l"/>
                <a:tab pos="1371600" algn="l"/>
              </a:tabLst>
            </a:pPr>
            <a:r>
              <a:rPr lang="en-US" sz="2000" dirty="0" smtClean="0">
                <a:cs typeface="Times New Roman" pitchFamily="18" charset="0"/>
              </a:rPr>
              <a:t>	J 	= number of 11 matches / number of non-zero attributes</a:t>
            </a:r>
          </a:p>
          <a:p>
            <a:pPr marL="533400" indent="-533400">
              <a:lnSpc>
                <a:spcPct val="80000"/>
              </a:lnSpc>
              <a:spcBef>
                <a:spcPct val="20000"/>
              </a:spcBef>
              <a:buFont typeface="Monotype Sorts" charset="2"/>
              <a:buNone/>
              <a:tabLst>
                <a:tab pos="914400" algn="l"/>
                <a:tab pos="1371600" algn="l"/>
              </a:tabLst>
            </a:pPr>
            <a:r>
              <a:rPr lang="en-US" sz="2000" dirty="0" smtClean="0">
                <a:cs typeface="Times New Roman" pitchFamily="18" charset="0"/>
              </a:rPr>
              <a:t>   	  	=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0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 / (</a:t>
            </a:r>
            <a:r>
              <a:rPr lang="en-US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0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01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en-US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0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en-US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0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214975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152400"/>
            <a:ext cx="8280400" cy="552450"/>
          </a:xfrm>
        </p:spPr>
        <p:txBody>
          <a:bodyPr/>
          <a:lstStyle/>
          <a:p>
            <a:r>
              <a:rPr lang="en-US" smtClean="0"/>
              <a:t>SMC versus Jaccard: Example</a:t>
            </a:r>
          </a:p>
        </p:txBody>
      </p:sp>
      <p:sp>
        <p:nvSpPr>
          <p:cNvPr id="737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39763" y="1143000"/>
            <a:ext cx="8275637" cy="5106988"/>
          </a:xfrm>
        </p:spPr>
        <p:txBody>
          <a:bodyPr/>
          <a:lstStyle/>
          <a:p>
            <a:pPr marL="533400" indent="-533400">
              <a:lnSpc>
                <a:spcPct val="90000"/>
              </a:lnSpc>
              <a:spcBef>
                <a:spcPct val="20000"/>
              </a:spcBef>
              <a:buFont typeface="Monotype Sorts" charset="2"/>
              <a:buNone/>
              <a:tabLst>
                <a:tab pos="685800" algn="l"/>
              </a:tabLst>
            </a:pPr>
            <a:r>
              <a:rPr lang="en-US" sz="2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=  1 0 0 0 0 0 0 0 0 0    	</a:t>
            </a:r>
            <a:r>
              <a:rPr lang="en-US" sz="22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endParaRPr lang="en-US" sz="2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33400" indent="-533400">
              <a:lnSpc>
                <a:spcPct val="90000"/>
              </a:lnSpc>
              <a:spcBef>
                <a:spcPct val="20000"/>
              </a:spcBef>
              <a:buFont typeface="Monotype Sorts" charset="2"/>
              <a:buNone/>
              <a:tabLst>
                <a:tab pos="685800" algn="l"/>
              </a:tabLst>
            </a:pPr>
            <a:r>
              <a:rPr lang="en-US" sz="2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=  0 0 0 0 0 0 1 0 0 1</a:t>
            </a:r>
            <a:r>
              <a:rPr lang="en-US" sz="22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533400" indent="-533400">
              <a:lnSpc>
                <a:spcPct val="90000"/>
              </a:lnSpc>
              <a:spcBef>
                <a:spcPct val="20000"/>
              </a:spcBef>
              <a:buFont typeface="Monotype Sorts" charset="2"/>
              <a:buNone/>
              <a:tabLst>
                <a:tab pos="685800" algn="l"/>
              </a:tabLst>
            </a:pPr>
            <a:endParaRPr lang="en-US" sz="2200" i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33400" indent="-533400">
              <a:lnSpc>
                <a:spcPct val="90000"/>
              </a:lnSpc>
              <a:spcBef>
                <a:spcPct val="20000"/>
              </a:spcBef>
              <a:buNone/>
              <a:tabLst>
                <a:tab pos="685800" algn="l"/>
              </a:tabLst>
            </a:pPr>
            <a:r>
              <a:rPr lang="en-US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2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01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= 2   (the number of attributes where </a:t>
            </a:r>
            <a:r>
              <a:rPr lang="en-US" sz="22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was 0 and </a:t>
            </a:r>
            <a:r>
              <a:rPr lang="en-US" sz="22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was 1)</a:t>
            </a:r>
          </a:p>
          <a:p>
            <a:pPr marL="533400" indent="-533400">
              <a:lnSpc>
                <a:spcPct val="90000"/>
              </a:lnSpc>
              <a:spcBef>
                <a:spcPct val="20000"/>
              </a:spcBef>
              <a:buNone/>
              <a:tabLst>
                <a:tab pos="685800" algn="l"/>
              </a:tabLst>
            </a:pPr>
            <a:r>
              <a:rPr lang="en-US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2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 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= 1   (the number of attributes where </a:t>
            </a:r>
            <a:r>
              <a:rPr lang="en-US" sz="22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was 1 and </a:t>
            </a:r>
            <a:r>
              <a:rPr lang="en-US" sz="22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was 0)</a:t>
            </a:r>
          </a:p>
          <a:p>
            <a:pPr marL="533400" indent="-533400">
              <a:lnSpc>
                <a:spcPct val="90000"/>
              </a:lnSpc>
              <a:spcBef>
                <a:spcPct val="20000"/>
              </a:spcBef>
              <a:buNone/>
              <a:tabLst>
                <a:tab pos="685800" algn="l"/>
              </a:tabLst>
            </a:pPr>
            <a:r>
              <a:rPr lang="en-US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2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00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= 7   (the number of attributes where </a:t>
            </a:r>
            <a:r>
              <a:rPr lang="en-US" sz="22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was 0 and </a:t>
            </a:r>
            <a:r>
              <a:rPr lang="en-US" sz="22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was 0)</a:t>
            </a:r>
          </a:p>
          <a:p>
            <a:pPr marL="533400" indent="-533400">
              <a:lnSpc>
                <a:spcPct val="90000"/>
              </a:lnSpc>
              <a:spcBef>
                <a:spcPct val="20000"/>
              </a:spcBef>
              <a:buNone/>
              <a:tabLst>
                <a:tab pos="685800" algn="l"/>
              </a:tabLst>
            </a:pPr>
            <a:r>
              <a:rPr lang="en-US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2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= 0   (the number of attributes where </a:t>
            </a:r>
            <a:r>
              <a:rPr lang="en-US" sz="22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 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was 1 and </a:t>
            </a:r>
            <a:r>
              <a:rPr lang="en-US" sz="22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was 1)</a:t>
            </a:r>
          </a:p>
          <a:p>
            <a:pPr marL="533400" indent="-533400">
              <a:lnSpc>
                <a:spcPct val="90000"/>
              </a:lnSpc>
              <a:spcBef>
                <a:spcPct val="20000"/>
              </a:spcBef>
              <a:buFont typeface="Monotype Sorts" charset="2"/>
              <a:buNone/>
              <a:tabLst>
                <a:tab pos="685800" algn="l"/>
              </a:tabLst>
            </a:pPr>
            <a:r>
              <a:rPr lang="en-US" sz="22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</a:p>
          <a:p>
            <a:pPr marL="533400" indent="-533400">
              <a:lnSpc>
                <a:spcPct val="80000"/>
              </a:lnSpc>
              <a:spcBef>
                <a:spcPct val="20000"/>
              </a:spcBef>
              <a:buNone/>
              <a:tabLst>
                <a:tab pos="914400" algn="l"/>
                <a:tab pos="1371600" algn="l"/>
              </a:tabLst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SMC 	= 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2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en-US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2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00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/ (</a:t>
            </a:r>
            <a:r>
              <a:rPr lang="en-US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2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01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en-US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2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en-US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2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en-US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2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00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533400" indent="-533400">
              <a:lnSpc>
                <a:spcPct val="90000"/>
              </a:lnSpc>
              <a:spcBef>
                <a:spcPct val="20000"/>
              </a:spcBef>
              <a:buFont typeface="Monotype Sorts" charset="2"/>
              <a:buNone/>
              <a:tabLst>
                <a:tab pos="685800" algn="l"/>
              </a:tabLst>
            </a:pP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		= (0+7) / (2+1+0+7) = 0.7 </a:t>
            </a:r>
          </a:p>
          <a:p>
            <a:pPr marL="533400" indent="-533400">
              <a:lnSpc>
                <a:spcPct val="90000"/>
              </a:lnSpc>
              <a:spcBef>
                <a:spcPct val="20000"/>
              </a:spcBef>
              <a:buFont typeface="Monotype Sorts" charset="2"/>
              <a:buNone/>
              <a:tabLst>
                <a:tab pos="685800" algn="l"/>
              </a:tabLst>
            </a:pPr>
            <a:endParaRPr lang="en-US" sz="2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33400" indent="-533400">
              <a:lnSpc>
                <a:spcPct val="90000"/>
              </a:lnSpc>
              <a:spcBef>
                <a:spcPct val="20000"/>
              </a:spcBef>
              <a:buNone/>
              <a:tabLst>
                <a:tab pos="685800" algn="l"/>
              </a:tabLst>
            </a:pP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J =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2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/ (</a:t>
            </a:r>
            <a:r>
              <a:rPr lang="en-US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2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01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en-US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2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en-US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2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= 0 / (2 + 1 + 0) = 0 </a:t>
            </a:r>
          </a:p>
          <a:p>
            <a:pPr marL="533400" indent="-533400">
              <a:lnSpc>
                <a:spcPct val="90000"/>
              </a:lnSpc>
              <a:spcBef>
                <a:spcPct val="20000"/>
              </a:spcBef>
              <a:buFont typeface="Monotype Sorts" charset="2"/>
              <a:buNone/>
              <a:tabLst>
                <a:tab pos="685800" algn="l"/>
              </a:tabLst>
            </a:pPr>
            <a:endParaRPr lang="en-US" sz="2200" i="1" dirty="0" smtClean="0"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99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152400"/>
            <a:ext cx="8280400" cy="552450"/>
          </a:xfrm>
        </p:spPr>
        <p:txBody>
          <a:bodyPr/>
          <a:lstStyle/>
          <a:p>
            <a:r>
              <a:rPr lang="en-US" smtClean="0"/>
              <a:t>Cosine Similarity</a:t>
            </a:r>
          </a:p>
        </p:txBody>
      </p:sp>
      <p:sp>
        <p:nvSpPr>
          <p:cNvPr id="747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39763" y="1143000"/>
            <a:ext cx="8001000" cy="5106988"/>
          </a:xfrm>
        </p:spPr>
        <p:txBody>
          <a:bodyPr/>
          <a:lstStyle/>
          <a:p>
            <a:pPr marL="0" indent="0" algn="just">
              <a:lnSpc>
                <a:spcPct val="90000"/>
              </a:lnSpc>
              <a:spcBef>
                <a:spcPts val="400"/>
              </a:spcBef>
            </a:pPr>
            <a:r>
              <a:rPr lang="en-US" sz="2400" dirty="0" smtClean="0">
                <a:cs typeface="Times New Roman" pitchFamily="18" charset="0"/>
              </a:rPr>
              <a:t> If 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2400" baseline="-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2400" dirty="0" smtClean="0">
                <a:cs typeface="Times New Roman" pitchFamily="18" charset="0"/>
              </a:rPr>
              <a:t> and 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2400" i="1" baseline="-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400" dirty="0" smtClean="0">
                <a:cs typeface="Times New Roman" pitchFamily="18" charset="0"/>
              </a:rPr>
              <a:t> are two document vectors, then</a:t>
            </a:r>
          </a:p>
          <a:p>
            <a:pPr marL="0" indent="0" algn="just">
              <a:lnSpc>
                <a:spcPct val="90000"/>
              </a:lnSpc>
              <a:spcBef>
                <a:spcPts val="400"/>
              </a:spcBef>
              <a:buFont typeface="Monotype Sorts" charset="2"/>
              <a:buNone/>
            </a:pPr>
            <a:r>
              <a:rPr lang="en-US" sz="2400" dirty="0" smtClean="0">
                <a:cs typeface="Times New Roman" pitchFamily="18" charset="0"/>
              </a:rPr>
              <a:t>            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cos( 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2400" b="1" baseline="-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2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2400" b="1" baseline="-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) = 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2400" b="1" baseline="-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2400" b="1" baseline="-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&gt; / ||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2400" baseline="-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|| ||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2400" baseline="-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|| </a:t>
            </a:r>
            <a:r>
              <a:rPr lang="en-US" sz="2400" dirty="0" smtClean="0">
                <a:cs typeface="Times New Roman" pitchFamily="18" charset="0"/>
              </a:rPr>
              <a:t>, </a:t>
            </a:r>
          </a:p>
          <a:p>
            <a:pPr marL="0" indent="0" algn="just">
              <a:lnSpc>
                <a:spcPct val="90000"/>
              </a:lnSpc>
              <a:spcBef>
                <a:spcPts val="400"/>
              </a:spcBef>
              <a:buNone/>
            </a:pPr>
            <a:r>
              <a:rPr lang="en-US" sz="2400" dirty="0" smtClean="0">
                <a:cs typeface="Times New Roman" pitchFamily="18" charset="0"/>
              </a:rPr>
              <a:t>where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2400" b="1" baseline="-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2400" b="1" baseline="-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en-US" sz="2400" dirty="0" smtClean="0">
                <a:cs typeface="Times New Roman" pitchFamily="18" charset="0"/>
              </a:rPr>
              <a:t> indicates inner product or vector dot product of vectors, 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2400" b="1" baseline="-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smtClean="0">
                <a:latin typeface="+mj-lt"/>
                <a:cs typeface="Times New Roman" panose="02020603050405020304" pitchFamily="18" charset="0"/>
              </a:rPr>
              <a:t>and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2400" b="1" baseline="-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2,</a:t>
            </a:r>
            <a:r>
              <a:rPr lang="en-US" sz="2400" dirty="0" smtClean="0">
                <a:cs typeface="Times New Roman" pitchFamily="18" charset="0"/>
              </a:rPr>
              <a:t>  and 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|| d ||</a:t>
            </a:r>
            <a:r>
              <a:rPr lang="en-US" sz="2400" dirty="0" smtClean="0">
                <a:cs typeface="Times New Roman" pitchFamily="18" charset="0"/>
              </a:rPr>
              <a:t> is the   length of vector 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2400" dirty="0" smtClean="0">
                <a:cs typeface="Times New Roman" pitchFamily="18" charset="0"/>
              </a:rPr>
              <a:t>.  </a:t>
            </a:r>
          </a:p>
          <a:p>
            <a:pPr marL="0" indent="0" algn="just">
              <a:spcBef>
                <a:spcPct val="20000"/>
              </a:spcBef>
            </a:pPr>
            <a:r>
              <a:rPr lang="en-US" sz="3200" dirty="0" smtClean="0">
                <a:cs typeface="Times New Roman" pitchFamily="18" charset="0"/>
              </a:rPr>
              <a:t> </a:t>
            </a:r>
            <a:r>
              <a:rPr lang="en-US" sz="2400" dirty="0" smtClean="0">
                <a:cs typeface="Times New Roman" pitchFamily="18" charset="0"/>
              </a:rPr>
              <a:t>Example: </a:t>
            </a:r>
          </a:p>
          <a:p>
            <a:pPr marL="0" indent="0" algn="just">
              <a:spcBef>
                <a:spcPct val="20000"/>
              </a:spcBef>
              <a:buNone/>
            </a:pPr>
            <a:r>
              <a:rPr lang="en-US" sz="2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	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</a:t>
            </a:r>
            <a:r>
              <a:rPr lang="en-US" sz="2400" b="1" baseline="-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2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=  3 2 0 5 0 0 0 2 0 0 	</a:t>
            </a: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ct val="20000"/>
              </a:spcBef>
              <a:buNone/>
            </a:pPr>
            <a:r>
              <a:rPr lang="en-US" sz="2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	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2400" b="1" baseline="-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=  1 0 0 0 0 0 0 1 0 2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indent="0">
              <a:spcBef>
                <a:spcPct val="20000"/>
              </a:spcBef>
              <a:buNone/>
            </a:pPr>
            <a:r>
              <a:rPr lang="en-US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&lt;d</a:t>
            </a:r>
            <a:r>
              <a:rPr lang="en-US" sz="1800" b="1" baseline="-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d2&gt;</a:t>
            </a:r>
            <a:r>
              <a:rPr lang="en-US" sz="1800" b="1" baseline="-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=  3*1 + 2*0 + 0*0 + 5*0 + 0*0 + 0*0 + 0*0 + 2*1 + 0*0 + 0*2 = 5</a:t>
            </a:r>
          </a:p>
          <a:p>
            <a:pPr marL="0" indent="0">
              <a:spcBef>
                <a:spcPct val="20000"/>
              </a:spcBef>
              <a:buNone/>
            </a:pP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</a:t>
            </a:r>
            <a:r>
              <a:rPr lang="en-US" sz="1800" b="1" baseline="-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 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|| = (3*3+2*2+0*0+5*5+0*0+0*0+0*0+2*2+0*0+0*0)</a:t>
            </a:r>
            <a:r>
              <a:rPr lang="en-US" sz="1800" b="1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0.5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=  (42) </a:t>
            </a:r>
            <a:r>
              <a:rPr lang="en-US" sz="1800" b="1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0.5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= 6.481</a:t>
            </a:r>
          </a:p>
          <a:p>
            <a:pPr marL="0" indent="0">
              <a:spcBef>
                <a:spcPct val="20000"/>
              </a:spcBef>
              <a:buNone/>
            </a:pP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||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1800" b="1" baseline="-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 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|| = (1*1+0*0+0*0+0*0+0*0+0*0+0*0+1*1+0*0+2*2)</a:t>
            </a:r>
            <a:r>
              <a:rPr lang="en-US" sz="1800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0.5</a:t>
            </a:r>
            <a:r>
              <a:rPr lang="en-US" sz="1800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= (6) </a:t>
            </a:r>
            <a:r>
              <a:rPr lang="en-US" sz="1800" b="1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0.5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= 2.449</a:t>
            </a:r>
          </a:p>
          <a:p>
            <a:pPr marL="0" indent="0">
              <a:spcBef>
                <a:spcPct val="20000"/>
              </a:spcBef>
              <a:buNone/>
            </a:pP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cos(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1800" b="1" baseline="-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1800" b="1" baseline="-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) = 0.3150</a:t>
            </a:r>
          </a:p>
          <a:p>
            <a:pPr marL="0" indent="0">
              <a:spcBef>
                <a:spcPct val="20000"/>
              </a:spcBef>
              <a:buFont typeface="Monotype Sorts" charset="2"/>
              <a:buNone/>
            </a:pPr>
            <a:endParaRPr lang="en-US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0643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Attribute Values</a:t>
            </a:r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411163" y="1143000"/>
            <a:ext cx="8580437" cy="51816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b="1" i="1" dirty="0" smtClean="0">
                <a:solidFill>
                  <a:srgbClr val="CC6600"/>
                </a:solidFill>
              </a:rPr>
              <a:t>Attribute values</a:t>
            </a:r>
            <a:r>
              <a:rPr lang="en-US" b="1" i="1" dirty="0" smtClean="0"/>
              <a:t> </a:t>
            </a:r>
            <a:r>
              <a:rPr lang="en-US" dirty="0" smtClean="0"/>
              <a:t>are numbers or symbols assigned to an attribute for a particular object</a:t>
            </a:r>
          </a:p>
          <a:p>
            <a:pPr lvl="4">
              <a:lnSpc>
                <a:spcPct val="90000"/>
              </a:lnSpc>
            </a:pPr>
            <a:endParaRPr lang="en-US" dirty="0" smtClean="0"/>
          </a:p>
          <a:p>
            <a:pPr>
              <a:lnSpc>
                <a:spcPct val="90000"/>
              </a:lnSpc>
            </a:pPr>
            <a:r>
              <a:rPr lang="en-US" dirty="0" smtClean="0"/>
              <a:t>Distinction between attributes and attribute values</a:t>
            </a:r>
          </a:p>
          <a:p>
            <a:pPr lvl="1">
              <a:lnSpc>
                <a:spcPct val="90000"/>
              </a:lnSpc>
            </a:pPr>
            <a:r>
              <a:rPr lang="en-US" dirty="0" smtClean="0"/>
              <a:t>Same attribute can be mapped to different attribute values</a:t>
            </a:r>
          </a:p>
          <a:p>
            <a:pPr lvl="2">
              <a:lnSpc>
                <a:spcPct val="90000"/>
              </a:lnSpc>
            </a:pPr>
            <a:r>
              <a:rPr lang="en-US" dirty="0" smtClean="0"/>
              <a:t> </a:t>
            </a:r>
            <a:r>
              <a:rPr lang="en-US" sz="2200" dirty="0" smtClean="0"/>
              <a:t>Example: height can be measured in feet or meters</a:t>
            </a:r>
          </a:p>
          <a:p>
            <a:pPr lvl="4">
              <a:lnSpc>
                <a:spcPct val="90000"/>
              </a:lnSpc>
            </a:pPr>
            <a:endParaRPr lang="en-US" sz="2200" dirty="0" smtClean="0"/>
          </a:p>
          <a:p>
            <a:pPr lvl="1">
              <a:lnSpc>
                <a:spcPct val="90000"/>
              </a:lnSpc>
            </a:pPr>
            <a:r>
              <a:rPr lang="en-US" dirty="0" smtClean="0"/>
              <a:t>Different attributes can be mapped to the same set of values</a:t>
            </a:r>
          </a:p>
          <a:p>
            <a:pPr lvl="2">
              <a:lnSpc>
                <a:spcPct val="90000"/>
              </a:lnSpc>
            </a:pPr>
            <a:r>
              <a:rPr lang="en-US" dirty="0" smtClean="0"/>
              <a:t> </a:t>
            </a:r>
            <a:r>
              <a:rPr lang="en-US" sz="2200" dirty="0" smtClean="0"/>
              <a:t>Example: Attribute values for ID and age are integers</a:t>
            </a:r>
          </a:p>
          <a:p>
            <a:pPr lvl="2">
              <a:lnSpc>
                <a:spcPct val="90000"/>
              </a:lnSpc>
            </a:pPr>
            <a:r>
              <a:rPr lang="en-US" sz="2200" dirty="0" smtClean="0"/>
              <a:t> But properties of attribute values can be different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152400"/>
            <a:ext cx="8534400" cy="533400"/>
          </a:xfrm>
        </p:spPr>
        <p:txBody>
          <a:bodyPr/>
          <a:lstStyle/>
          <a:p>
            <a:r>
              <a:rPr lang="en-US" smtClean="0"/>
              <a:t>Extended Jaccard Coefficient (Tanimoto)</a:t>
            </a:r>
          </a:p>
        </p:txBody>
      </p:sp>
      <p:sp>
        <p:nvSpPr>
          <p:cNvPr id="757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Variation of Jaccard for continuous or count attributes</a:t>
            </a:r>
          </a:p>
          <a:p>
            <a:pPr lvl="1"/>
            <a:r>
              <a:rPr lang="en-US" smtClean="0"/>
              <a:t>Reduces to Jaccard for binary attributes</a:t>
            </a:r>
          </a:p>
        </p:txBody>
      </p:sp>
      <p:pic>
        <p:nvPicPr>
          <p:cNvPr id="75780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3124200"/>
            <a:ext cx="6097588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36964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Grp="1" noChangeArrowheads="1"/>
          </p:cNvSpPr>
          <p:nvPr>
            <p:ph type="title"/>
          </p:nvPr>
        </p:nvSpPr>
        <p:spPr>
          <a:xfrm>
            <a:off x="342900" y="381000"/>
            <a:ext cx="8280400" cy="533400"/>
          </a:xfrm>
        </p:spPr>
        <p:txBody>
          <a:bodyPr>
            <a:normAutofit fontScale="90000"/>
          </a:bodyPr>
          <a:lstStyle/>
          <a:p>
            <a:r>
              <a:rPr lang="en-US" sz="2800" dirty="0" smtClean="0"/>
              <a:t>Correlation measures </a:t>
            </a:r>
            <a:r>
              <a:rPr lang="en-US" sz="2800" dirty="0"/>
              <a:t>the linear relationship between objects</a:t>
            </a:r>
            <a:endParaRPr lang="en-US" sz="2800" dirty="0" smtClean="0"/>
          </a:p>
        </p:txBody>
      </p:sp>
      <p:pic>
        <p:nvPicPr>
          <p:cNvPr id="85160" name="Picture 16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267" y="990600"/>
            <a:ext cx="7251990" cy="525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23970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152400"/>
            <a:ext cx="8280400" cy="552450"/>
          </a:xfrm>
        </p:spPr>
        <p:txBody>
          <a:bodyPr/>
          <a:lstStyle/>
          <a:p>
            <a:r>
              <a:rPr lang="en-US" sz="2800" smtClean="0"/>
              <a:t>Visually Evaluating Correlation</a:t>
            </a:r>
          </a:p>
        </p:txBody>
      </p:sp>
      <p:graphicFrame>
        <p:nvGraphicFramePr>
          <p:cNvPr id="77827" name="Object 3"/>
          <p:cNvGraphicFramePr>
            <a:graphicFrameLocks noChangeAspect="1"/>
          </p:cNvGraphicFramePr>
          <p:nvPr/>
        </p:nvGraphicFramePr>
        <p:xfrm>
          <a:off x="228600" y="990600"/>
          <a:ext cx="5915025" cy="563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133" name="Bitmap Image" r:id="rId3" imgW="7542857" imgH="7228571" progId="Paint.Picture">
                  <p:embed/>
                </p:oleObj>
              </mc:Choice>
              <mc:Fallback>
                <p:oleObj name="Bitmap Image" r:id="rId3" imgW="7542857" imgH="7228571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8243" t="1854" r="5334" b="10373"/>
                      <a:stretch>
                        <a:fillRect/>
                      </a:stretch>
                    </p:blipFill>
                    <p:spPr bwMode="auto">
                      <a:xfrm>
                        <a:off x="228600" y="990600"/>
                        <a:ext cx="5915025" cy="5638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7828" name="Text Box 4"/>
          <p:cNvSpPr txBox="1">
            <a:spLocks noChangeArrowheads="1"/>
          </p:cNvSpPr>
          <p:nvPr/>
        </p:nvSpPr>
        <p:spPr bwMode="auto">
          <a:xfrm>
            <a:off x="6629400" y="2971800"/>
            <a:ext cx="2286000" cy="1431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200"/>
              <a:t>Scatter plots showing the similarity from –1 to 1.</a:t>
            </a:r>
          </a:p>
        </p:txBody>
      </p:sp>
      <p:grpSp>
        <p:nvGrpSpPr>
          <p:cNvPr id="77829" name="Group 5"/>
          <p:cNvGrpSpPr>
            <a:grpSpLocks/>
          </p:cNvGrpSpPr>
          <p:nvPr/>
        </p:nvGrpSpPr>
        <p:grpSpPr bwMode="auto">
          <a:xfrm>
            <a:off x="304800" y="838200"/>
            <a:ext cx="8534400" cy="152400"/>
            <a:chOff x="264" y="788"/>
            <a:chExt cx="5232" cy="124"/>
          </a:xfrm>
        </p:grpSpPr>
        <p:sp>
          <p:nvSpPr>
            <p:cNvPr id="77830" name="Rectangle 6"/>
            <p:cNvSpPr>
              <a:spLocks noChangeArrowheads="1"/>
            </p:cNvSpPr>
            <p:nvPr/>
          </p:nvSpPr>
          <p:spPr bwMode="auto">
            <a:xfrm>
              <a:off x="264" y="788"/>
              <a:ext cx="5232" cy="61"/>
            </a:xfrm>
            <a:prstGeom prst="rect">
              <a:avLst/>
            </a:prstGeom>
            <a:gradFill rotWithShape="0">
              <a:gsLst>
                <a:gs pos="0">
                  <a:srgbClr val="0E9BBA"/>
                </a:gs>
                <a:gs pos="50000">
                  <a:srgbClr val="12C2E9"/>
                </a:gs>
                <a:gs pos="100000">
                  <a:srgbClr val="0E9BBA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831" name="Rectangle 7"/>
            <p:cNvSpPr>
              <a:spLocks noChangeArrowheads="1"/>
            </p:cNvSpPr>
            <p:nvPr/>
          </p:nvSpPr>
          <p:spPr bwMode="auto">
            <a:xfrm>
              <a:off x="264" y="881"/>
              <a:ext cx="5232" cy="31"/>
            </a:xfrm>
            <a:prstGeom prst="rect">
              <a:avLst/>
            </a:prstGeom>
            <a:gradFill rotWithShape="0">
              <a:gsLst>
                <a:gs pos="0">
                  <a:srgbClr val="B200B2"/>
                </a:gs>
                <a:gs pos="50000">
                  <a:srgbClr val="FF00FF"/>
                </a:gs>
                <a:gs pos="100000">
                  <a:srgbClr val="B200B2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46553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Drawback of Correlation</a:t>
            </a:r>
          </a:p>
        </p:txBody>
      </p:sp>
      <p:sp>
        <p:nvSpPr>
          <p:cNvPr id="788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143000"/>
            <a:ext cx="8686800" cy="5181600"/>
          </a:xfrm>
        </p:spPr>
        <p:txBody>
          <a:bodyPr/>
          <a:lstStyle/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= (-3, -2, -1, 0, 1, 2, 3)</a:t>
            </a:r>
          </a:p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= (9, 4, 1, 0, 1, 4, 9)</a:t>
            </a:r>
          </a:p>
          <a:p>
            <a:pPr marL="0" indent="0">
              <a:buNone/>
            </a:pP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baseline="-25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mean(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 = 0, mean(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 = 4</a:t>
            </a:r>
          </a:p>
          <a:p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std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 = 2.16,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std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y)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= 3.74</a:t>
            </a:r>
          </a:p>
          <a:p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corr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= (-3)(5)+(-2)(0)+(-1)(-3)+(0)(-4)+(1)(-3)+(2)(0)+3(5) / ( 6 * 2.16 * 3.74 )</a:t>
            </a:r>
          </a:p>
          <a:p>
            <a:pPr marL="0" indent="0">
              <a:buNone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= 0</a:t>
            </a:r>
          </a:p>
        </p:txBody>
      </p:sp>
    </p:spTree>
    <p:extLst>
      <p:ext uri="{BB962C8B-B14F-4D97-AF65-F5344CB8AC3E}">
        <p14:creationId xmlns:p14="http://schemas.microsoft.com/office/powerpoint/2010/main" val="2108853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Comparison of Proximity Measures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Domain of application</a:t>
            </a:r>
          </a:p>
          <a:p>
            <a:pPr lvl="1"/>
            <a:r>
              <a:rPr lang="en-US" dirty="0" smtClean="0"/>
              <a:t>Similarity measures tend to be specific to the type of attribute and data </a:t>
            </a:r>
          </a:p>
          <a:p>
            <a:pPr lvl="1"/>
            <a:r>
              <a:rPr lang="en-US" dirty="0" smtClean="0"/>
              <a:t>Record data, images, graphs, sequences, 3D-protein structure, etc. tend to have different measures</a:t>
            </a:r>
          </a:p>
          <a:p>
            <a:r>
              <a:rPr lang="en-US" dirty="0" smtClean="0"/>
              <a:t>However, one can talk about various properties that you would like a proximity measure to have</a:t>
            </a:r>
          </a:p>
          <a:p>
            <a:pPr lvl="1"/>
            <a:r>
              <a:rPr lang="en-US" dirty="0" smtClean="0"/>
              <a:t>Symmetry is a common one</a:t>
            </a:r>
          </a:p>
          <a:p>
            <a:pPr lvl="1"/>
            <a:r>
              <a:rPr lang="en-US" dirty="0" smtClean="0"/>
              <a:t>Tolerance to noise and outliers is another</a:t>
            </a:r>
          </a:p>
          <a:p>
            <a:pPr lvl="1"/>
            <a:r>
              <a:rPr lang="en-US" dirty="0" smtClean="0"/>
              <a:t>Ability to find more types of patterns? </a:t>
            </a:r>
          </a:p>
          <a:p>
            <a:pPr lvl="1"/>
            <a:r>
              <a:rPr lang="en-US" dirty="0" smtClean="0"/>
              <a:t>Many others possible</a:t>
            </a:r>
          </a:p>
          <a:p>
            <a:r>
              <a:rPr lang="en-US" dirty="0" smtClean="0"/>
              <a:t>The measure must be applicable to the data and produce results that agree with domain knowledge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533103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Information Based Measures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Information theory is a well-developed and fundamental disciple with broad applications</a:t>
            </a:r>
          </a:p>
          <a:p>
            <a:endParaRPr lang="en-US" dirty="0" smtClean="0"/>
          </a:p>
          <a:p>
            <a:r>
              <a:rPr lang="en-US" dirty="0" smtClean="0"/>
              <a:t>Some similarity measures are based on information theory </a:t>
            </a:r>
          </a:p>
          <a:p>
            <a:pPr lvl="1"/>
            <a:r>
              <a:rPr lang="en-US" dirty="0" smtClean="0"/>
              <a:t>Mutual information in various versions</a:t>
            </a:r>
          </a:p>
          <a:p>
            <a:pPr lvl="1"/>
            <a:r>
              <a:rPr lang="en-US" dirty="0" smtClean="0"/>
              <a:t>Maximal Information Coefficient (MIC) and related measures</a:t>
            </a:r>
          </a:p>
          <a:p>
            <a:pPr lvl="1"/>
            <a:r>
              <a:rPr lang="en-US" dirty="0" smtClean="0"/>
              <a:t>General and can handle non-linear relationships</a:t>
            </a:r>
          </a:p>
          <a:p>
            <a:pPr lvl="1"/>
            <a:r>
              <a:rPr lang="en-US" dirty="0" smtClean="0"/>
              <a:t>Can be complicated and time intensive to compute</a:t>
            </a:r>
          </a:p>
        </p:txBody>
      </p:sp>
    </p:spTree>
    <p:extLst>
      <p:ext uri="{BB962C8B-B14F-4D97-AF65-F5344CB8AC3E}">
        <p14:creationId xmlns:p14="http://schemas.microsoft.com/office/powerpoint/2010/main" val="405353936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Information and Probability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Information relates to possible outcomes of an event </a:t>
            </a:r>
          </a:p>
          <a:p>
            <a:pPr lvl="1"/>
            <a:r>
              <a:rPr lang="en-US" dirty="0" smtClean="0"/>
              <a:t>transmission of a message, flip of a coin, or measurement of a piece of data 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The more certain an outcome, the less information that it contains and vice-versa</a:t>
            </a:r>
          </a:p>
          <a:p>
            <a:pPr lvl="1"/>
            <a:r>
              <a:rPr lang="en-US" dirty="0" smtClean="0"/>
              <a:t>For example, if a coin has two heads, then an outcome of heads provides no information</a:t>
            </a:r>
          </a:p>
          <a:p>
            <a:pPr lvl="1"/>
            <a:r>
              <a:rPr lang="en-US" dirty="0"/>
              <a:t>More quantitatively, the information is related the probability of an outcome</a:t>
            </a:r>
          </a:p>
          <a:p>
            <a:pPr marL="1147763" lvl="2" indent="-233363"/>
            <a:r>
              <a:rPr lang="en-US" dirty="0"/>
              <a:t>The smaller </a:t>
            </a:r>
            <a:r>
              <a:rPr lang="en-US" dirty="0" smtClean="0"/>
              <a:t>the probability </a:t>
            </a:r>
            <a:r>
              <a:rPr lang="en-US" dirty="0"/>
              <a:t>of an outcome, the more information it provides and vice-versa</a:t>
            </a:r>
          </a:p>
          <a:p>
            <a:pPr lvl="1"/>
            <a:r>
              <a:rPr lang="en-US" dirty="0" smtClean="0"/>
              <a:t>Entropy is the commonly used measure</a:t>
            </a:r>
          </a:p>
          <a:p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i="1" dirty="0"/>
          </a:p>
          <a:p>
            <a:endParaRPr lang="en-US" i="1" dirty="0" smtClean="0"/>
          </a:p>
          <a:p>
            <a:endParaRPr lang="en-US" i="1" dirty="0" smtClean="0"/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</p:txBody>
      </p:sp>
      <p:grpSp>
        <p:nvGrpSpPr>
          <p:cNvPr id="4" name="Group 3"/>
          <p:cNvGrpSpPr>
            <a:grpSpLocks noChangeAspect="1"/>
          </p:cNvGrpSpPr>
          <p:nvPr/>
        </p:nvGrpSpPr>
        <p:grpSpPr>
          <a:xfrm>
            <a:off x="4934001" y="2133600"/>
            <a:ext cx="1371600" cy="685800"/>
            <a:chOff x="2514600" y="2895600"/>
            <a:chExt cx="3810000" cy="1905000"/>
          </a:xfrm>
        </p:grpSpPr>
        <p:pic>
          <p:nvPicPr>
            <p:cNvPr id="87044" name="Picture 4" descr="2012 Lincoln One-Cent Obverse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14600" y="2895600"/>
              <a:ext cx="1905000" cy="1905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7046" name="Picture 6" descr="2012 Lincoln One-Cent Reverse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19600" y="2895600"/>
              <a:ext cx="1905000" cy="1905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3020" y="2133600"/>
            <a:ext cx="912572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75006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Entropy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 smtClean="0"/>
                  <a:t>For </a:t>
                </a:r>
              </a:p>
              <a:p>
                <a:pPr lvl="1"/>
                <a:r>
                  <a:rPr lang="en-US" dirty="0" smtClean="0"/>
                  <a:t>a variable (event), </a:t>
                </a:r>
                <a:r>
                  <a:rPr lang="en-US" i="1" dirty="0" smtClean="0">
                    <a:latin typeface="Times New Roman" pitchFamily="18" charset="0"/>
                    <a:cs typeface="Times New Roman" pitchFamily="18" charset="0"/>
                  </a:rPr>
                  <a:t>X</a:t>
                </a:r>
                <a:r>
                  <a:rPr lang="en-US" dirty="0" smtClean="0"/>
                  <a:t>, </a:t>
                </a:r>
              </a:p>
              <a:p>
                <a:pPr lvl="1"/>
                <a:r>
                  <a:rPr lang="en-US" dirty="0" smtClean="0"/>
                  <a:t>with </a:t>
                </a:r>
                <a:r>
                  <a:rPr lang="en-US" i="1" dirty="0" smtClean="0">
                    <a:latin typeface="Times New Roman" pitchFamily="18" charset="0"/>
                    <a:ea typeface="Cambria Math" pitchFamily="18" charset="0"/>
                    <a:cs typeface="Times New Roman" pitchFamily="18" charset="0"/>
                  </a:rPr>
                  <a:t>n</a:t>
                </a:r>
                <a:r>
                  <a:rPr lang="en-US" dirty="0"/>
                  <a:t> </a:t>
                </a:r>
                <a:r>
                  <a:rPr lang="en-US" dirty="0" smtClean="0"/>
                  <a:t>possible values (outcomes), </a:t>
                </a:r>
                <a:r>
                  <a:rPr lang="en-US" i="1" dirty="0" smtClean="0">
                    <a:latin typeface="Times New Roman" pitchFamily="18" charset="0"/>
                    <a:ea typeface="Cambria Math" pitchFamily="18" charset="0"/>
                    <a:cs typeface="Times New Roman" pitchFamily="18" charset="0"/>
                  </a:rPr>
                  <a:t>x</a:t>
                </a:r>
                <a:r>
                  <a:rPr lang="en-US" i="1" baseline="-25000" dirty="0" smtClean="0">
                    <a:latin typeface="Times New Roman" pitchFamily="18" charset="0"/>
                    <a:ea typeface="Cambria Math" pitchFamily="18" charset="0"/>
                    <a:cs typeface="Times New Roman" pitchFamily="18" charset="0"/>
                  </a:rPr>
                  <a:t>1</a:t>
                </a:r>
                <a:r>
                  <a:rPr lang="en-US" i="1" dirty="0" smtClean="0">
                    <a:latin typeface="Times New Roman" pitchFamily="18" charset="0"/>
                    <a:ea typeface="Cambria Math" pitchFamily="18" charset="0"/>
                    <a:cs typeface="Times New Roman" pitchFamily="18" charset="0"/>
                  </a:rPr>
                  <a:t>, x</a:t>
                </a:r>
                <a:r>
                  <a:rPr lang="en-US" i="1" baseline="-25000" dirty="0" smtClean="0">
                    <a:latin typeface="Times New Roman" pitchFamily="18" charset="0"/>
                    <a:ea typeface="Cambria Math" pitchFamily="18" charset="0"/>
                    <a:cs typeface="Times New Roman" pitchFamily="18" charset="0"/>
                  </a:rPr>
                  <a:t>2</a:t>
                </a:r>
                <a:r>
                  <a:rPr lang="en-US" i="1" dirty="0" smtClean="0">
                    <a:latin typeface="Times New Roman" pitchFamily="18" charset="0"/>
                    <a:ea typeface="Cambria Math" pitchFamily="18" charset="0"/>
                    <a:cs typeface="Times New Roman" pitchFamily="18" charset="0"/>
                  </a:rPr>
                  <a:t> …, </a:t>
                </a:r>
                <a:r>
                  <a:rPr lang="en-US" i="1" dirty="0" err="1" smtClean="0">
                    <a:latin typeface="Times New Roman" pitchFamily="18" charset="0"/>
                    <a:ea typeface="Cambria Math" pitchFamily="18" charset="0"/>
                    <a:cs typeface="Times New Roman" pitchFamily="18" charset="0"/>
                  </a:rPr>
                  <a:t>x</a:t>
                </a:r>
                <a:r>
                  <a:rPr lang="en-US" i="1" baseline="-25000" dirty="0" err="1" smtClean="0">
                    <a:latin typeface="Times New Roman" pitchFamily="18" charset="0"/>
                    <a:ea typeface="Cambria Math" pitchFamily="18" charset="0"/>
                    <a:cs typeface="Times New Roman" pitchFamily="18" charset="0"/>
                  </a:rPr>
                  <a:t>n</a:t>
                </a:r>
                <a:r>
                  <a:rPr lang="en-US" i="1" baseline="-25000" dirty="0" smtClean="0">
                    <a:latin typeface="Times New Roman" pitchFamily="18" charset="0"/>
                    <a:ea typeface="Cambria Math" pitchFamily="18" charset="0"/>
                    <a:cs typeface="Times New Roman" pitchFamily="18" charset="0"/>
                  </a:rPr>
                  <a:t> </a:t>
                </a:r>
              </a:p>
              <a:p>
                <a:pPr lvl="1"/>
                <a:r>
                  <a:rPr lang="en-US" dirty="0" smtClean="0"/>
                  <a:t>each outcome having probability, </a:t>
                </a:r>
                <a:r>
                  <a:rPr lang="en-US" i="1" dirty="0" smtClean="0">
                    <a:latin typeface="Times New Roman" pitchFamily="18" charset="0"/>
                    <a:ea typeface="Cambria Math" pitchFamily="18" charset="0"/>
                    <a:cs typeface="Times New Roman" pitchFamily="18" charset="0"/>
                  </a:rPr>
                  <a:t>p</a:t>
                </a:r>
                <a:r>
                  <a:rPr lang="en-US" i="1" baseline="-25000" dirty="0" smtClean="0">
                    <a:latin typeface="Times New Roman" pitchFamily="18" charset="0"/>
                    <a:ea typeface="Cambria Math" pitchFamily="18" charset="0"/>
                    <a:cs typeface="Times New Roman" pitchFamily="18" charset="0"/>
                  </a:rPr>
                  <a:t>1</a:t>
                </a:r>
                <a:r>
                  <a:rPr lang="en-US" i="1" dirty="0">
                    <a:latin typeface="Times New Roman" pitchFamily="18" charset="0"/>
                    <a:ea typeface="Cambria Math" pitchFamily="18" charset="0"/>
                    <a:cs typeface="Times New Roman" pitchFamily="18" charset="0"/>
                  </a:rPr>
                  <a:t>, </a:t>
                </a:r>
                <a:r>
                  <a:rPr lang="en-US" i="1" dirty="0" smtClean="0">
                    <a:latin typeface="Times New Roman" pitchFamily="18" charset="0"/>
                    <a:ea typeface="Cambria Math" pitchFamily="18" charset="0"/>
                    <a:cs typeface="Times New Roman" pitchFamily="18" charset="0"/>
                  </a:rPr>
                  <a:t>p</a:t>
                </a:r>
                <a:r>
                  <a:rPr lang="en-US" i="1" baseline="-25000" dirty="0" smtClean="0">
                    <a:latin typeface="Times New Roman" pitchFamily="18" charset="0"/>
                    <a:ea typeface="Cambria Math" pitchFamily="18" charset="0"/>
                    <a:cs typeface="Times New Roman" pitchFamily="18" charset="0"/>
                  </a:rPr>
                  <a:t>2</a:t>
                </a:r>
                <a:r>
                  <a:rPr lang="en-US" i="1" dirty="0" smtClean="0">
                    <a:latin typeface="Times New Roman" pitchFamily="18" charset="0"/>
                    <a:ea typeface="Cambria Math" pitchFamily="18" charset="0"/>
                    <a:cs typeface="Times New Roman" pitchFamily="18" charset="0"/>
                  </a:rPr>
                  <a:t> </a:t>
                </a:r>
                <a:r>
                  <a:rPr lang="en-US" i="1" dirty="0">
                    <a:latin typeface="Times New Roman" pitchFamily="18" charset="0"/>
                    <a:ea typeface="Cambria Math" pitchFamily="18" charset="0"/>
                    <a:cs typeface="Times New Roman" pitchFamily="18" charset="0"/>
                  </a:rPr>
                  <a:t>…, </a:t>
                </a:r>
                <a:r>
                  <a:rPr lang="en-US" i="1" dirty="0" err="1" smtClean="0">
                    <a:latin typeface="Times New Roman" pitchFamily="18" charset="0"/>
                    <a:ea typeface="Cambria Math" pitchFamily="18" charset="0"/>
                    <a:cs typeface="Times New Roman" pitchFamily="18" charset="0"/>
                  </a:rPr>
                  <a:t>p</a:t>
                </a:r>
                <a:r>
                  <a:rPr lang="en-US" i="1" baseline="-25000" dirty="0" err="1" smtClean="0">
                    <a:latin typeface="Times New Roman" pitchFamily="18" charset="0"/>
                    <a:ea typeface="Cambria Math" pitchFamily="18" charset="0"/>
                    <a:cs typeface="Times New Roman" pitchFamily="18" charset="0"/>
                  </a:rPr>
                  <a:t>n</a:t>
                </a:r>
                <a:r>
                  <a:rPr lang="en-US" i="1" baseline="-25000" dirty="0" smtClean="0">
                    <a:latin typeface="Times New Roman" pitchFamily="18" charset="0"/>
                    <a:ea typeface="Cambria Math" pitchFamily="18" charset="0"/>
                    <a:cs typeface="Times New Roman" pitchFamily="18" charset="0"/>
                  </a:rPr>
                  <a:t> </a:t>
                </a:r>
                <a:r>
                  <a:rPr lang="en-US" dirty="0" smtClean="0"/>
                  <a:t>  </a:t>
                </a:r>
              </a:p>
              <a:p>
                <a:pPr lvl="1"/>
                <a:r>
                  <a:rPr lang="en-US" dirty="0" smtClean="0"/>
                  <a:t>the entropy of </a:t>
                </a:r>
                <a:r>
                  <a:rPr lang="en-US" i="1" dirty="0" smtClean="0">
                    <a:latin typeface="Times New Roman" pitchFamily="18" charset="0"/>
                    <a:cs typeface="Times New Roman" pitchFamily="18" charset="0"/>
                  </a:rPr>
                  <a:t>X </a:t>
                </a:r>
                <a:r>
                  <a:rPr lang="en-US" dirty="0" smtClean="0"/>
                  <a:t>, </a:t>
                </a:r>
                <a:r>
                  <a:rPr lang="en-US" i="1" dirty="0" smtClean="0">
                    <a:latin typeface="Times New Roman" pitchFamily="18" charset="0"/>
                    <a:cs typeface="Times New Roman" pitchFamily="18" charset="0"/>
                  </a:rPr>
                  <a:t>H(X)</a:t>
                </a:r>
                <a:r>
                  <a:rPr lang="en-US" dirty="0" smtClean="0"/>
                  <a:t>, is given by</a:t>
                </a:r>
                <a:endParaRPr lang="en-US" i="1" baseline="-25000" dirty="0" smtClean="0">
                  <a:latin typeface="Times New Roman" pitchFamily="18" charset="0"/>
                  <a:ea typeface="Cambria Math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𝐻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</a:rPr>
                            <m:t>𝑋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=−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/>
                            </a:rPr>
                            <m:t>𝑛</m:t>
                          </m:r>
                        </m:sup>
                        <m:e>
                          <m:func>
                            <m:func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</m:fNam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func>
                        </m:e>
                      </m:nary>
                      <m:r>
                        <a:rPr lang="en-US" b="0" i="1" smtClean="0">
                          <a:latin typeface="Cambria Math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endParaRPr lang="en-US" dirty="0" smtClean="0"/>
              </a:p>
              <a:p>
                <a:r>
                  <a:rPr lang="en-US" dirty="0" smtClean="0"/>
                  <a:t>Entropy is between 0 and </a:t>
                </a:r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log</a:t>
                </a:r>
                <a:r>
                  <a:rPr lang="en-US" baseline="-25000" dirty="0" smtClean="0">
                    <a:latin typeface="Times New Roman" pitchFamily="18" charset="0"/>
                    <a:cs typeface="Times New Roman" pitchFamily="18" charset="0"/>
                  </a:rPr>
                  <a:t>2</a:t>
                </a:r>
                <a:r>
                  <a:rPr lang="en-US" i="1" dirty="0" smtClean="0">
                    <a:latin typeface="Times New Roman" pitchFamily="18" charset="0"/>
                    <a:cs typeface="Times New Roman" pitchFamily="18" charset="0"/>
                  </a:rPr>
                  <a:t>n </a:t>
                </a:r>
                <a:r>
                  <a:rPr lang="en-US" dirty="0"/>
                  <a:t>and is </a:t>
                </a:r>
                <a:r>
                  <a:rPr lang="en-US" dirty="0" smtClean="0"/>
                  <a:t>measured in bits</a:t>
                </a:r>
              </a:p>
              <a:p>
                <a:pPr lvl="1"/>
                <a:r>
                  <a:rPr lang="en-US" dirty="0" smtClean="0"/>
                  <a:t>Thus, entropy is a measure of how many bits it takes to represent an observation of </a:t>
                </a:r>
                <a:r>
                  <a:rPr lang="en-US" i="1" dirty="0" smtClean="0">
                    <a:latin typeface="Times New Roman" pitchFamily="18" charset="0"/>
                    <a:cs typeface="Times New Roman" pitchFamily="18" charset="0"/>
                  </a:rPr>
                  <a:t>X</a:t>
                </a:r>
                <a:r>
                  <a:rPr lang="en-US" dirty="0" smtClean="0"/>
                  <a:t> on average</a:t>
                </a:r>
                <a:endParaRPr lang="en-US" dirty="0"/>
              </a:p>
              <a:p>
                <a:endParaRPr lang="en-US" dirty="0" smtClean="0"/>
              </a:p>
              <a:p>
                <a:pPr lvl="1"/>
                <a:endParaRPr lang="en-US" dirty="0" smtClean="0"/>
              </a:p>
              <a:p>
                <a:pPr lvl="1"/>
                <a:endParaRPr lang="en-US" dirty="0" smtClean="0"/>
              </a:p>
              <a:p>
                <a:endParaRPr lang="en-US" i="1" dirty="0"/>
              </a:p>
              <a:p>
                <a:endParaRPr lang="en-US" i="1" dirty="0" smtClean="0"/>
              </a:p>
              <a:p>
                <a:endParaRPr lang="en-US" i="1" dirty="0" smtClean="0"/>
              </a:p>
              <a:p>
                <a:pPr marL="0" indent="0">
                  <a:buNone/>
                </a:pPr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366" t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9007154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Entropy Examples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 smtClean="0"/>
                  <a:t>For a coin with probability </a:t>
                </a:r>
                <a:r>
                  <a:rPr lang="en-US" i="1" dirty="0" smtClean="0">
                    <a:latin typeface="Times New Roman" pitchFamily="18" charset="0"/>
                    <a:cs typeface="Times New Roman" pitchFamily="18" charset="0"/>
                  </a:rPr>
                  <a:t>p</a:t>
                </a:r>
                <a:r>
                  <a:rPr lang="en-US" dirty="0" smtClean="0"/>
                  <a:t> of heads and probability </a:t>
                </a:r>
                <a:r>
                  <a:rPr lang="en-US" i="1" dirty="0" smtClean="0">
                    <a:latin typeface="Times New Roman" pitchFamily="18" charset="0"/>
                    <a:cs typeface="Times New Roman" pitchFamily="18" charset="0"/>
                  </a:rPr>
                  <a:t>q = </a:t>
                </a:r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1</a:t>
                </a:r>
                <a:r>
                  <a:rPr lang="en-US" i="1" dirty="0" smtClean="0">
                    <a:latin typeface="Times New Roman" pitchFamily="18" charset="0"/>
                    <a:cs typeface="Times New Roman" pitchFamily="18" charset="0"/>
                  </a:rPr>
                  <a:t> – p </a:t>
                </a:r>
                <a:r>
                  <a:rPr lang="en-US" dirty="0" smtClean="0"/>
                  <a:t>of tails</a:t>
                </a:r>
              </a:p>
              <a:p>
                <a:endParaRPr lang="en-US" sz="1000" dirty="0" smtClean="0"/>
              </a:p>
              <a:p>
                <a:pPr marL="102870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𝐻</m:t>
                      </m:r>
                      <m:r>
                        <a:rPr lang="en-US" b="0" i="1" smtClean="0">
                          <a:latin typeface="Cambria Math"/>
                        </a:rPr>
                        <m:t>=−</m:t>
                      </m:r>
                      <m:r>
                        <a:rPr lang="en-US" b="0" i="1" smtClean="0">
                          <a:latin typeface="Cambria Math"/>
                        </a:rPr>
                        <m:t>𝑝</m:t>
                      </m:r>
                      <m:func>
                        <m:func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r>
                            <a:rPr lang="en-US" b="0" i="1" smtClean="0">
                              <a:latin typeface="Cambria Math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−</m:t>
                          </m:r>
                        </m:e>
                      </m:func>
                      <m:r>
                        <a:rPr lang="en-US" b="0" i="1" smtClean="0">
                          <a:latin typeface="Cambria Math"/>
                        </a:rPr>
                        <m:t>𝑞</m:t>
                      </m:r>
                      <m:func>
                        <m:funcPr>
                          <m:ctrlPr>
                            <a:rPr lang="en-US" i="1">
                              <a:latin typeface="Cambria Math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r>
                            <a:rPr lang="en-US" b="0" i="1" smtClean="0">
                              <a:latin typeface="Cambria Math"/>
                            </a:rPr>
                            <m:t>𝑞</m:t>
                          </m:r>
                        </m:e>
                      </m:func>
                    </m:oMath>
                  </m:oMathPara>
                </a14:m>
                <a:endParaRPr lang="en-US" dirty="0" smtClean="0"/>
              </a:p>
              <a:p>
                <a:pPr marL="1028700" indent="0">
                  <a:buNone/>
                </a:pPr>
                <a:endParaRPr lang="en-US" sz="1000" dirty="0"/>
              </a:p>
              <a:p>
                <a:pPr lvl="1"/>
                <a:r>
                  <a:rPr lang="en-US" dirty="0" smtClean="0"/>
                  <a:t>For </a:t>
                </a:r>
                <a:r>
                  <a:rPr lang="en-US" i="1" dirty="0" smtClean="0">
                    <a:latin typeface="Times New Roman" pitchFamily="18" charset="0"/>
                    <a:cs typeface="Times New Roman" pitchFamily="18" charset="0"/>
                  </a:rPr>
                  <a:t>p</a:t>
                </a:r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= 0.5, </a:t>
                </a:r>
                <a:r>
                  <a:rPr lang="en-US" i="1" dirty="0" smtClean="0">
                    <a:latin typeface="Times New Roman" pitchFamily="18" charset="0"/>
                    <a:cs typeface="Times New Roman" pitchFamily="18" charset="0"/>
                  </a:rPr>
                  <a:t>q</a:t>
                </a:r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 = 0.5 </a:t>
                </a:r>
                <a:r>
                  <a:rPr lang="en-US" dirty="0" smtClean="0"/>
                  <a:t>(fair coin) </a:t>
                </a:r>
                <a:r>
                  <a:rPr lang="en-US" i="1" dirty="0" smtClean="0">
                    <a:latin typeface="Times New Roman" pitchFamily="18" charset="0"/>
                    <a:cs typeface="Times New Roman" pitchFamily="18" charset="0"/>
                  </a:rPr>
                  <a:t>H</a:t>
                </a:r>
                <a:r>
                  <a:rPr lang="en-US" dirty="0" smtClean="0"/>
                  <a:t> </a:t>
                </a:r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= 1</a:t>
                </a:r>
                <a:r>
                  <a:rPr lang="en-US" dirty="0" smtClean="0"/>
                  <a:t> </a:t>
                </a:r>
              </a:p>
              <a:p>
                <a:pPr lvl="1"/>
                <a:r>
                  <a:rPr lang="en-US" dirty="0" smtClean="0"/>
                  <a:t>For </a:t>
                </a:r>
                <a:r>
                  <a:rPr lang="en-US" i="1" dirty="0" smtClean="0">
                    <a:latin typeface="Times New Roman" pitchFamily="18" charset="0"/>
                    <a:cs typeface="Times New Roman" pitchFamily="18" charset="0"/>
                  </a:rPr>
                  <a:t>p</a:t>
                </a:r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 = 1 or </a:t>
                </a:r>
                <a:r>
                  <a:rPr lang="en-US" i="1" dirty="0" smtClean="0">
                    <a:latin typeface="Times New Roman" pitchFamily="18" charset="0"/>
                    <a:cs typeface="Times New Roman" pitchFamily="18" charset="0"/>
                  </a:rPr>
                  <a:t>q</a:t>
                </a:r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 = 1</a:t>
                </a:r>
                <a:r>
                  <a:rPr lang="en-US" dirty="0" smtClean="0"/>
                  <a:t>, </a:t>
                </a:r>
                <a:r>
                  <a:rPr lang="en-US" i="1" dirty="0" smtClean="0">
                    <a:latin typeface="Times New Roman" pitchFamily="18" charset="0"/>
                    <a:cs typeface="Times New Roman" pitchFamily="18" charset="0"/>
                  </a:rPr>
                  <a:t>H</a:t>
                </a:r>
                <a:r>
                  <a:rPr lang="en-US" dirty="0" smtClean="0"/>
                  <a:t> </a:t>
                </a: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= </a:t>
                </a:r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0</a:t>
                </a:r>
                <a:r>
                  <a:rPr lang="en-US" dirty="0" smtClean="0"/>
                  <a:t> </a:t>
                </a:r>
              </a:p>
              <a:p>
                <a:pPr lvl="1"/>
                <a:endParaRPr lang="en-US" dirty="0" smtClean="0"/>
              </a:p>
              <a:p>
                <a:r>
                  <a:rPr lang="en-US" dirty="0" smtClean="0"/>
                  <a:t>What is the entropy of a fair four-sided die? </a:t>
                </a:r>
              </a:p>
              <a:p>
                <a:pPr lvl="1"/>
                <a:endParaRPr lang="en-US" dirty="0" smtClean="0"/>
              </a:p>
              <a:p>
                <a:endParaRPr lang="en-US" i="1" dirty="0"/>
              </a:p>
              <a:p>
                <a:endParaRPr lang="en-US" i="1" dirty="0" smtClean="0"/>
              </a:p>
              <a:p>
                <a:endParaRPr lang="en-US" i="1" dirty="0" smtClean="0"/>
              </a:p>
              <a:p>
                <a:pPr marL="0" indent="0">
                  <a:buNone/>
                </a:pPr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513" t="-1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6225470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Entropy</a:t>
            </a:r>
            <a:r>
              <a:rPr lang="en-US" dirty="0" smtClean="0"/>
              <a:t> for Sample Data: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i="1" dirty="0" smtClean="0"/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endParaRPr lang="en-US" i="1" dirty="0" smtClean="0"/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endParaRPr lang="en-US" i="1" dirty="0" smtClean="0"/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r>
              <a:rPr lang="en-US" dirty="0" smtClean="0"/>
              <a:t>Maximum entropy is log</a:t>
            </a:r>
            <a:r>
              <a:rPr lang="en-US" baseline="-25000" dirty="0" smtClean="0"/>
              <a:t>2</a:t>
            </a:r>
            <a:r>
              <a:rPr lang="en-US" dirty="0" smtClean="0"/>
              <a:t>5 = 2.3219</a:t>
            </a:r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endParaRPr lang="en-US" i="1" dirty="0" smtClean="0"/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endParaRPr lang="en-US" i="1" dirty="0" smtClean="0"/>
          </a:p>
          <a:p>
            <a:pPr marL="0" indent="0">
              <a:buNone/>
            </a:pPr>
            <a:endParaRPr lang="en-US" i="1" dirty="0" smtClean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0944711"/>
              </p:ext>
            </p:extLst>
          </p:nvPr>
        </p:nvGraphicFramePr>
        <p:xfrm>
          <a:off x="762000" y="1295400"/>
          <a:ext cx="6096000" cy="25958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240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5240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5240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5240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Hair Color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Count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latin typeface="Times New Roman" pitchFamily="18" charset="0"/>
                          <a:cs typeface="Times New Roman" pitchFamily="18" charset="0"/>
                        </a:rPr>
                        <a:t>p</a:t>
                      </a:r>
                      <a:endParaRPr lang="en-US" i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latin typeface="Times New Roman" pitchFamily="18" charset="0"/>
                          <a:cs typeface="Times New Roman" pitchFamily="18" charset="0"/>
                        </a:rPr>
                        <a:t>-p</a:t>
                      </a:r>
                      <a:r>
                        <a:rPr lang="en-US" i="0" dirty="0" smtClean="0">
                          <a:latin typeface="Times New Roman" pitchFamily="18" charset="0"/>
                          <a:cs typeface="Times New Roman" pitchFamily="18" charset="0"/>
                        </a:rPr>
                        <a:t>log</a:t>
                      </a:r>
                      <a:r>
                        <a:rPr lang="en-US" i="0" baseline="-25000" dirty="0" smtClean="0">
                          <a:latin typeface="Times New Roman" pitchFamily="18" charset="0"/>
                          <a:cs typeface="Times New Roman" pitchFamily="18" charset="0"/>
                        </a:rPr>
                        <a:t>2</a:t>
                      </a:r>
                      <a:r>
                        <a:rPr lang="en-US" i="1" dirty="0" smtClean="0">
                          <a:latin typeface="Times New Roman" pitchFamily="18" charset="0"/>
                          <a:cs typeface="Times New Roman" pitchFamily="18" charset="0"/>
                        </a:rPr>
                        <a:t>p</a:t>
                      </a:r>
                      <a:endParaRPr lang="en-US" i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Black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0.75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0.3113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Brown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0.15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0.4105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Blond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0.2161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Other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0.2161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Total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1.1540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54662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8585200" cy="685800"/>
          </a:xfrm>
        </p:spPr>
        <p:txBody>
          <a:bodyPr/>
          <a:lstStyle/>
          <a:p>
            <a:r>
              <a:rPr lang="en-US" smtClean="0"/>
              <a:t>Measurement of Length 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46050" y="990600"/>
            <a:ext cx="8394700" cy="5029200"/>
          </a:xfrm>
          <a:noFill/>
        </p:spPr>
        <p:txBody>
          <a:bodyPr/>
          <a:lstStyle/>
          <a:p>
            <a:pPr marL="285750" indent="-285750">
              <a:lnSpc>
                <a:spcPct val="95000"/>
              </a:lnSpc>
              <a:spcBef>
                <a:spcPct val="20000"/>
              </a:spcBef>
            </a:pPr>
            <a:r>
              <a:rPr lang="en-US" sz="2400" smtClean="0"/>
              <a:t>The way you measure an attribute may not match the attributes properties.</a:t>
            </a:r>
          </a:p>
          <a:p>
            <a:pPr lvl="1">
              <a:lnSpc>
                <a:spcPct val="95000"/>
              </a:lnSpc>
              <a:spcBef>
                <a:spcPct val="20000"/>
              </a:spcBef>
            </a:pPr>
            <a:endParaRPr lang="en-US" smtClean="0">
              <a:latin typeface="Times New Roman" pitchFamily="18" charset="0"/>
              <a:cs typeface="Times New Roman" pitchFamily="18" charset="0"/>
            </a:endParaRPr>
          </a:p>
          <a:p>
            <a:pPr lvl="1">
              <a:lnSpc>
                <a:spcPct val="95000"/>
              </a:lnSpc>
              <a:spcBef>
                <a:spcPct val="20000"/>
              </a:spcBef>
            </a:pPr>
            <a:endParaRPr lang="en-US" sz="2000" b="1" smtClean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6148" name="Object 4"/>
          <p:cNvGraphicFramePr>
            <a:graphicFrameLocks noChangeAspect="1"/>
          </p:cNvGraphicFramePr>
          <p:nvPr/>
        </p:nvGraphicFramePr>
        <p:xfrm>
          <a:off x="1438275" y="1679575"/>
          <a:ext cx="6105525" cy="4848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91" name="VISIO" r:id="rId4" imgW="5582412" imgH="4442460" progId="Visio.Drawing.6">
                  <p:embed/>
                </p:oleObj>
              </mc:Choice>
              <mc:Fallback>
                <p:oleObj name="VISIO" r:id="rId4" imgW="5582412" imgH="4442460" progId="Visio.Drawing.6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38275" y="1679575"/>
                        <a:ext cx="6105525" cy="4848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149" name="Group 5"/>
          <p:cNvGrpSpPr>
            <a:grpSpLocks/>
          </p:cNvGrpSpPr>
          <p:nvPr/>
        </p:nvGrpSpPr>
        <p:grpSpPr bwMode="auto">
          <a:xfrm>
            <a:off x="304800" y="838200"/>
            <a:ext cx="8534400" cy="152400"/>
            <a:chOff x="264" y="788"/>
            <a:chExt cx="5232" cy="124"/>
          </a:xfrm>
        </p:grpSpPr>
        <p:sp>
          <p:nvSpPr>
            <p:cNvPr id="6152" name="Rectangle 6"/>
            <p:cNvSpPr>
              <a:spLocks noChangeArrowheads="1"/>
            </p:cNvSpPr>
            <p:nvPr/>
          </p:nvSpPr>
          <p:spPr bwMode="auto">
            <a:xfrm>
              <a:off x="264" y="788"/>
              <a:ext cx="5232" cy="61"/>
            </a:xfrm>
            <a:prstGeom prst="rect">
              <a:avLst/>
            </a:prstGeom>
            <a:gradFill rotWithShape="0">
              <a:gsLst>
                <a:gs pos="0">
                  <a:srgbClr val="0E9BBA"/>
                </a:gs>
                <a:gs pos="50000">
                  <a:srgbClr val="12C2E9"/>
                </a:gs>
                <a:gs pos="100000">
                  <a:srgbClr val="0E9BBA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53" name="Rectangle 7"/>
            <p:cNvSpPr>
              <a:spLocks noChangeArrowheads="1"/>
            </p:cNvSpPr>
            <p:nvPr/>
          </p:nvSpPr>
          <p:spPr bwMode="auto">
            <a:xfrm>
              <a:off x="264" y="881"/>
              <a:ext cx="5232" cy="31"/>
            </a:xfrm>
            <a:prstGeom prst="rect">
              <a:avLst/>
            </a:prstGeom>
            <a:gradFill rotWithShape="0">
              <a:gsLst>
                <a:gs pos="0">
                  <a:srgbClr val="B200B2"/>
                </a:gs>
                <a:gs pos="50000">
                  <a:srgbClr val="FF00FF"/>
                </a:gs>
                <a:gs pos="100000">
                  <a:srgbClr val="B200B2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6150" name="Text Box 8"/>
          <p:cNvSpPr txBox="1">
            <a:spLocks noChangeArrowheads="1"/>
          </p:cNvSpPr>
          <p:nvPr/>
        </p:nvSpPr>
        <p:spPr bwMode="auto">
          <a:xfrm>
            <a:off x="7543800" y="2984500"/>
            <a:ext cx="1600200" cy="173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800"/>
              <a:t>This scale preserves  the ordering  and additvity properties of length.</a:t>
            </a:r>
          </a:p>
        </p:txBody>
      </p:sp>
      <p:sp>
        <p:nvSpPr>
          <p:cNvPr id="6151" name="Text Box 9"/>
          <p:cNvSpPr txBox="1">
            <a:spLocks noChangeArrowheads="1"/>
          </p:cNvSpPr>
          <p:nvPr/>
        </p:nvSpPr>
        <p:spPr bwMode="auto">
          <a:xfrm>
            <a:off x="0" y="2984500"/>
            <a:ext cx="1676400" cy="173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800"/>
              <a:t>This scale preserves  only the ordering property of  length.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Entropy</a:t>
            </a:r>
            <a:r>
              <a:rPr lang="en-US" dirty="0" smtClean="0"/>
              <a:t> for Sample Data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 smtClean="0"/>
                  <a:t>Suppose we have </a:t>
                </a:r>
              </a:p>
              <a:p>
                <a:pPr lvl="1"/>
                <a:r>
                  <a:rPr lang="en-US" dirty="0" smtClean="0"/>
                  <a:t>a number of observations (</a:t>
                </a:r>
                <a:r>
                  <a:rPr lang="en-US" i="1" dirty="0">
                    <a:latin typeface="Times New Roman" pitchFamily="18" charset="0"/>
                    <a:cs typeface="Times New Roman" pitchFamily="18" charset="0"/>
                  </a:rPr>
                  <a:t>m</a:t>
                </a:r>
                <a:r>
                  <a:rPr lang="en-US" dirty="0" smtClean="0"/>
                  <a:t>) of some attribute, </a:t>
                </a:r>
                <a:r>
                  <a:rPr lang="en-US" i="1" dirty="0" smtClean="0">
                    <a:latin typeface="Times New Roman" pitchFamily="18" charset="0"/>
                    <a:cs typeface="Times New Roman" pitchFamily="18" charset="0"/>
                  </a:rPr>
                  <a:t>X</a:t>
                </a:r>
                <a:r>
                  <a:rPr lang="en-US" dirty="0" smtClean="0"/>
                  <a:t>, e.g., the hair color of students in the class, </a:t>
                </a:r>
              </a:p>
              <a:p>
                <a:pPr lvl="1"/>
                <a:r>
                  <a:rPr lang="en-US" dirty="0" smtClean="0"/>
                  <a:t>where there are </a:t>
                </a:r>
                <a:r>
                  <a:rPr lang="en-US" i="1" dirty="0">
                    <a:latin typeface="Cambria" pitchFamily="18" charset="0"/>
                  </a:rPr>
                  <a:t>n</a:t>
                </a:r>
                <a:r>
                  <a:rPr lang="en-US" dirty="0" smtClean="0"/>
                  <a:t> different possible values</a:t>
                </a:r>
              </a:p>
              <a:p>
                <a:pPr lvl="1"/>
                <a:r>
                  <a:rPr lang="en-US" dirty="0" smtClean="0"/>
                  <a:t>And the number of observation in the </a:t>
                </a:r>
                <a:r>
                  <a:rPr lang="en-US" i="1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baseline="30000" dirty="0" err="1" smtClean="0"/>
                  <a:t>th</a:t>
                </a:r>
                <a:r>
                  <a:rPr lang="en-US" dirty="0" smtClean="0"/>
                  <a:t> category is </a:t>
                </a:r>
                <a:r>
                  <a:rPr lang="en-US" i="1" dirty="0" smtClean="0">
                    <a:latin typeface="Times New Roman" pitchFamily="18" charset="0"/>
                    <a:cs typeface="Times New Roman" pitchFamily="18" charset="0"/>
                  </a:rPr>
                  <a:t>m</a:t>
                </a:r>
                <a:r>
                  <a:rPr lang="en-US" i="1" baseline="-25000" dirty="0">
                    <a:latin typeface="Times New Roman" pitchFamily="18" charset="0"/>
                    <a:cs typeface="Times New Roman" pitchFamily="18" charset="0"/>
                  </a:rPr>
                  <a:t>i</a:t>
                </a:r>
                <a:endParaRPr lang="en-US" baseline="-25000" dirty="0" smtClean="0"/>
              </a:p>
              <a:p>
                <a:pPr lvl="1"/>
                <a:r>
                  <a:rPr lang="en-US" dirty="0" smtClean="0"/>
                  <a:t>Then, for this sample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𝐻</m:t>
                      </m:r>
                      <m:d>
                        <m:dPr>
                          <m:ctrlPr>
                            <a:rPr lang="en-US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/>
                            </a:rPr>
                            <m:t>𝑋</m:t>
                          </m:r>
                        </m:e>
                      </m:d>
                      <m:r>
                        <a:rPr lang="en-US" i="1">
                          <a:latin typeface="Cambria Math"/>
                        </a:rPr>
                        <m:t>=−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/>
                            </a:rPr>
                            <m:t>𝑖</m:t>
                          </m:r>
                          <m:r>
                            <a:rPr lang="en-US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/>
                            </a:rPr>
                            <m:t>𝑛</m:t>
                          </m:r>
                        </m:sup>
                        <m:e>
                          <m:func>
                            <m:func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f>
                                    <m:fPr>
                                      <m:ctrlPr>
                                        <a:rPr lang="en-US" i="1" smtClean="0">
                                          <a:latin typeface="Cambria Math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i="1" smtClean="0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/>
                                        </a:rPr>
                                        <m:t>𝑚</m:t>
                                      </m:r>
                                    </m:den>
                                  </m:f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</m:fName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𝑚</m:t>
                                  </m:r>
                                </m:den>
                              </m:f>
                            </m:e>
                          </m:func>
                        </m:e>
                      </m:nary>
                      <m:r>
                        <a:rPr lang="en-US" i="1">
                          <a:latin typeface="Cambria Math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endParaRPr lang="en-US" i="1" dirty="0"/>
              </a:p>
              <a:p>
                <a:r>
                  <a:rPr lang="en-US" dirty="0" smtClean="0"/>
                  <a:t>For continuous data, the calculation is harder</a:t>
                </a:r>
              </a:p>
              <a:p>
                <a:endParaRPr lang="en-US" i="1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513" t="-12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46186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Mutual Information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0000" lnSpcReduction="20000"/>
              </a:bodyPr>
              <a:lstStyle/>
              <a:p>
                <a:r>
                  <a:rPr lang="en-US" dirty="0" smtClean="0"/>
                  <a:t>Information one variable provides about another</a:t>
                </a:r>
                <a:br>
                  <a:rPr lang="en-US" dirty="0" smtClean="0"/>
                </a:br>
                <a:endParaRPr lang="en-US" dirty="0" smtClean="0"/>
              </a:p>
              <a:p>
                <a:pPr marL="0" indent="0">
                  <a:buNone/>
                </a:pPr>
                <a:r>
                  <a:rPr lang="en-US" dirty="0" smtClean="0"/>
                  <a:t> Formally,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𝐼</m:t>
                    </m:r>
                    <m:d>
                      <m:dPr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𝑋</m:t>
                        </m:r>
                        <m:r>
                          <a:rPr lang="en-US" b="0" i="1" smtClean="0">
                            <a:latin typeface="Cambria Math"/>
                          </a:rPr>
                          <m:t>,</m:t>
                        </m:r>
                        <m:r>
                          <a:rPr lang="en-US" b="0" i="1" smtClean="0">
                            <a:latin typeface="Cambria Math"/>
                          </a:rPr>
                          <m:t>𝑌</m:t>
                        </m:r>
                      </m:e>
                    </m:d>
                    <m:r>
                      <a:rPr lang="en-US" i="1">
                        <a:latin typeface="Cambria Math"/>
                      </a:rPr>
                      <m:t>=</m:t>
                    </m:r>
                    <m:r>
                      <a:rPr lang="en-US" b="0" i="1" smtClean="0">
                        <a:latin typeface="Cambria Math"/>
                      </a:rPr>
                      <m:t>𝐻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𝑋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+</m:t>
                    </m:r>
                    <m:r>
                      <a:rPr lang="en-US" b="0" i="1" smtClean="0">
                        <a:latin typeface="Cambria Math"/>
                      </a:rPr>
                      <m:t>𝐻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𝑌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−</m:t>
                    </m:r>
                    <m:r>
                      <a:rPr lang="en-US" b="0" i="1" smtClean="0">
                        <a:latin typeface="Cambria Math"/>
                      </a:rPr>
                      <m:t>𝐻</m:t>
                    </m:r>
                    <m:r>
                      <a:rPr lang="en-US" b="0" i="1" smtClean="0">
                        <a:latin typeface="Cambria Math"/>
                      </a:rPr>
                      <m:t>(</m:t>
                    </m:r>
                    <m:r>
                      <a:rPr lang="en-US" b="0" i="1" smtClean="0">
                        <a:latin typeface="Cambria Math"/>
                      </a:rPr>
                      <m:t>𝑋</m:t>
                    </m:r>
                    <m:r>
                      <a:rPr lang="en-US" b="0" i="1" smtClean="0">
                        <a:latin typeface="Cambria Math"/>
                      </a:rPr>
                      <m:t>,</m:t>
                    </m:r>
                    <m:r>
                      <a:rPr lang="en-US" b="0" i="1" smtClean="0">
                        <a:latin typeface="Cambria Math"/>
                      </a:rPr>
                      <m:t>𝑌</m:t>
                    </m:r>
                    <m:r>
                      <a:rPr lang="en-US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dirty="0" smtClean="0"/>
                  <a:t>, where</a:t>
                </a:r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:r>
                  <a:rPr lang="en-US" i="1" dirty="0" smtClean="0">
                    <a:latin typeface="Times New Roman" pitchFamily="18" charset="0"/>
                    <a:cs typeface="Times New Roman" pitchFamily="18" charset="0"/>
                  </a:rPr>
                  <a:t>H(X,Y)</a:t>
                </a:r>
                <a:r>
                  <a:rPr lang="en-US" dirty="0" smtClean="0"/>
                  <a:t> </a:t>
                </a:r>
                <a:r>
                  <a:rPr lang="en-US" dirty="0"/>
                  <a:t>is the joint entropy of </a:t>
                </a:r>
                <a:r>
                  <a:rPr lang="en-US" i="1" dirty="0" smtClean="0">
                    <a:latin typeface="Times New Roman" pitchFamily="18" charset="0"/>
                    <a:cs typeface="Times New Roman" pitchFamily="18" charset="0"/>
                  </a:rPr>
                  <a:t>X</a:t>
                </a:r>
                <a:r>
                  <a:rPr lang="en-US" dirty="0" smtClean="0"/>
                  <a:t> and </a:t>
                </a:r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Y, </a:t>
                </a:r>
                <a:endParaRPr lang="en-US" dirty="0" smtClean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/>
                        </a:rPr>
                        <m:t>𝐻</m:t>
                      </m:r>
                      <m:d>
                        <m:dPr>
                          <m:ctrlPr>
                            <a:rPr lang="en-US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/>
                            </a:rPr>
                            <m:t>𝑋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𝑌</m:t>
                          </m:r>
                        </m:e>
                      </m:d>
                      <m:r>
                        <a:rPr lang="en-US" i="1">
                          <a:latin typeface="Cambria Math"/>
                        </a:rPr>
                        <m:t>=−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/>
                            </a:rPr>
                            <m:t>𝑖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i="1" smtClean="0"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/>
                                </a:rPr>
                                <m:t>𝑗</m:t>
                              </m:r>
                            </m:sub>
                            <m:sup/>
                            <m:e>
                              <m:func>
                                <m:funcPr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funcPr>
                                <m:fNam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𝑝</m:t>
                                      </m:r>
                                      <m:r>
                                        <a:rPr lang="en-US" i="1" baseline="-25000">
                                          <a:latin typeface="Cambria Math"/>
                                        </a:rPr>
                                        <m:t>𝑖𝑗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latin typeface="Cambria Math"/>
                                        </a:rPr>
                                        <m:t>log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2</m:t>
                                      </m:r>
                                    </m:sub>
                                  </m:sSub>
                                </m:fName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𝑝</m:t>
                                  </m:r>
                                  <m:r>
                                    <a:rPr lang="en-US" i="1" baseline="-25000">
                                      <a:latin typeface="Cambria Math"/>
                                    </a:rPr>
                                    <m:t>𝑖𝑗</m:t>
                                  </m:r>
                                </m:e>
                              </m:func>
                            </m:e>
                          </m:nary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sz="2900" dirty="0"/>
                  <a:t>Where</a:t>
                </a:r>
                <a:r>
                  <a:rPr lang="en-US" i="1" dirty="0" smtClean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i="1" dirty="0" err="1" smtClean="0">
                    <a:latin typeface="Times New Roman" pitchFamily="18" charset="0"/>
                    <a:cs typeface="Times New Roman" pitchFamily="18" charset="0"/>
                  </a:rPr>
                  <a:t>p</a:t>
                </a:r>
                <a:r>
                  <a:rPr lang="en-US" i="1" baseline="-25000" dirty="0" err="1" smtClean="0">
                    <a:latin typeface="Times New Roman" pitchFamily="18" charset="0"/>
                    <a:cs typeface="Times New Roman" pitchFamily="18" charset="0"/>
                  </a:rPr>
                  <a:t>ij</a:t>
                </a:r>
                <a:r>
                  <a:rPr lang="en-US" dirty="0" smtClean="0"/>
                  <a:t> is the probability that the </a:t>
                </a:r>
                <a:r>
                  <a:rPr lang="en-US" i="1" dirty="0" err="1" smtClean="0">
                    <a:latin typeface="Times New Roman" pitchFamily="18" charset="0"/>
                    <a:cs typeface="Times New Roman" pitchFamily="18" charset="0"/>
                  </a:rPr>
                  <a:t>i</a:t>
                </a:r>
                <a:r>
                  <a:rPr lang="en-US" baseline="30000" dirty="0" err="1" smtClean="0"/>
                  <a:t>th</a:t>
                </a:r>
                <a:r>
                  <a:rPr lang="en-US" dirty="0" smtClean="0"/>
                  <a:t> value of </a:t>
                </a:r>
                <a:r>
                  <a:rPr lang="en-US" i="1" dirty="0" smtClean="0">
                    <a:latin typeface="Times New Roman" pitchFamily="18" charset="0"/>
                    <a:cs typeface="Times New Roman" pitchFamily="18" charset="0"/>
                  </a:rPr>
                  <a:t>X</a:t>
                </a:r>
                <a:r>
                  <a:rPr lang="en-US" dirty="0" smtClean="0"/>
                  <a:t> and the </a:t>
                </a:r>
                <a:r>
                  <a:rPr lang="en-US" i="1" dirty="0" err="1" smtClean="0">
                    <a:latin typeface="Times New Roman" pitchFamily="18" charset="0"/>
                    <a:cs typeface="Times New Roman" pitchFamily="18" charset="0"/>
                  </a:rPr>
                  <a:t>j</a:t>
                </a:r>
                <a:r>
                  <a:rPr lang="en-US" baseline="30000" dirty="0" err="1" smtClean="0"/>
                  <a:t>th</a:t>
                </a:r>
                <a:r>
                  <a:rPr lang="en-US" dirty="0" smtClean="0"/>
                  <a:t> value of </a:t>
                </a:r>
                <a:r>
                  <a:rPr lang="en-US" i="1" dirty="0" smtClean="0">
                    <a:latin typeface="Times New Roman" pitchFamily="18" charset="0"/>
                    <a:cs typeface="Times New Roman" pitchFamily="18" charset="0"/>
                  </a:rPr>
                  <a:t>Y</a:t>
                </a:r>
                <a:r>
                  <a:rPr lang="en-US" dirty="0" smtClean="0"/>
                  <a:t> occur together </a:t>
                </a:r>
              </a:p>
              <a:p>
                <a:pPr marL="0" indent="0">
                  <a:buNone/>
                </a:pPr>
                <a:endParaRPr lang="en-US" i="1" dirty="0"/>
              </a:p>
              <a:p>
                <a:r>
                  <a:rPr lang="en-US" dirty="0" smtClean="0"/>
                  <a:t>For discrete variables, this is easy to compute</a:t>
                </a:r>
              </a:p>
              <a:p>
                <a:endParaRPr lang="en-US" dirty="0" smtClean="0"/>
              </a:p>
              <a:p>
                <a:r>
                  <a:rPr lang="en-US" dirty="0" smtClean="0"/>
                  <a:t>Maximum mutual information for discrete variables is </a:t>
                </a:r>
                <a:br>
                  <a:rPr lang="en-US" dirty="0" smtClean="0"/>
                </a:br>
                <a:r>
                  <a:rPr lang="en-US" dirty="0" smtClean="0"/>
                  <a:t>log</a:t>
                </a:r>
                <a:r>
                  <a:rPr lang="en-US" baseline="-25000" dirty="0" smtClean="0"/>
                  <a:t>2</a:t>
                </a:r>
                <a:r>
                  <a:rPr lang="en-US" dirty="0" smtClean="0"/>
                  <a:t>(min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US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i="1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</a:t>
                </a:r>
                <a:r>
                  <a:rPr lang="en-US" i="1" baseline="-250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</a:t>
                </a:r>
                <a:r>
                  <a:rPr lang="en-US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i="1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</a:t>
                </a:r>
                <a:r>
                  <a:rPr lang="en-US" i="1" baseline="-25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  <a:r>
                  <a:rPr lang="en-US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smtClean="0"/>
                  <a:t>), where </a:t>
                </a:r>
                <a:r>
                  <a:rPr lang="en-US" i="1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</a:t>
                </a:r>
                <a:r>
                  <a:rPr lang="en-US" i="1" baseline="-250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dirty="0" smtClean="0"/>
                  <a:t> (</a:t>
                </a:r>
                <a:r>
                  <a:rPr lang="en-US" i="1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</a:t>
                </a:r>
                <a:r>
                  <a:rPr lang="en-US" i="1" baseline="-25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  <a:r>
                  <a:rPr lang="en-US" dirty="0" smtClean="0"/>
                  <a:t>) is the number of values of </a:t>
                </a:r>
                <a:r>
                  <a:rPr lang="en-US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dirty="0" smtClean="0"/>
                  <a:t> (</a:t>
                </a:r>
                <a:r>
                  <a:rPr lang="en-US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  <a:r>
                  <a:rPr lang="en-US" dirty="0" smtClean="0"/>
                  <a:t>)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733" t="-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18013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Mutual Information Example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6483945"/>
              </p:ext>
            </p:extLst>
          </p:nvPr>
        </p:nvGraphicFramePr>
        <p:xfrm>
          <a:off x="152400" y="1219200"/>
          <a:ext cx="3733800" cy="18288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68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9144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60198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15062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400050">
                <a:tc>
                  <a:txBody>
                    <a:bodyPr/>
                    <a:lstStyle/>
                    <a:p>
                      <a:r>
                        <a:rPr lang="en-US" dirty="0" smtClean="0"/>
                        <a:t>Student Status</a:t>
                      </a:r>
                      <a:r>
                        <a:rPr lang="en-US" baseline="0" dirty="0" smtClean="0"/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Count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latin typeface="Times New Roman" pitchFamily="18" charset="0"/>
                          <a:cs typeface="Times New Roman" pitchFamily="18" charset="0"/>
                        </a:rPr>
                        <a:t>p</a:t>
                      </a:r>
                      <a:endParaRPr lang="en-US" i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latin typeface="Times New Roman" pitchFamily="18" charset="0"/>
                          <a:cs typeface="Times New Roman" pitchFamily="18" charset="0"/>
                        </a:rPr>
                        <a:t>-p</a:t>
                      </a:r>
                      <a:r>
                        <a:rPr lang="en-US" i="0" dirty="0" smtClean="0">
                          <a:latin typeface="Times New Roman" pitchFamily="18" charset="0"/>
                          <a:cs typeface="Times New Roman" pitchFamily="18" charset="0"/>
                        </a:rPr>
                        <a:t>log</a:t>
                      </a:r>
                      <a:r>
                        <a:rPr lang="en-US" i="0" baseline="-25000" dirty="0" smtClean="0">
                          <a:latin typeface="Times New Roman" pitchFamily="18" charset="0"/>
                          <a:cs typeface="Times New Roman" pitchFamily="18" charset="0"/>
                        </a:rPr>
                        <a:t>2</a:t>
                      </a:r>
                      <a:r>
                        <a:rPr lang="en-US" i="1" dirty="0" smtClean="0">
                          <a:latin typeface="Times New Roman" pitchFamily="18" charset="0"/>
                          <a:cs typeface="Times New Roman" pitchFamily="18" charset="0"/>
                        </a:rPr>
                        <a:t>p</a:t>
                      </a:r>
                      <a:endParaRPr lang="en-US" i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0005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Undergrad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45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0.45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0.5184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0005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Grad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55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0.55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0.4744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8862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Total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100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1.00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0.9928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1138903"/>
              </p:ext>
            </p:extLst>
          </p:nvPr>
        </p:nvGraphicFramePr>
        <p:xfrm>
          <a:off x="152400" y="3276600"/>
          <a:ext cx="3733800" cy="17526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68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9144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6096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1430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49556">
                <a:tc>
                  <a:txBody>
                    <a:bodyPr/>
                    <a:lstStyle/>
                    <a:p>
                      <a:r>
                        <a:rPr lang="en-US" dirty="0" smtClean="0"/>
                        <a:t>Grade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Count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latin typeface="Times New Roman" pitchFamily="18" charset="0"/>
                          <a:cs typeface="Times New Roman" pitchFamily="18" charset="0"/>
                        </a:rPr>
                        <a:t>p</a:t>
                      </a:r>
                      <a:endParaRPr lang="en-US" i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latin typeface="Times New Roman" pitchFamily="18" charset="0"/>
                          <a:cs typeface="Times New Roman" pitchFamily="18" charset="0"/>
                        </a:rPr>
                        <a:t>-p</a:t>
                      </a:r>
                      <a:r>
                        <a:rPr lang="en-US" i="0" dirty="0" smtClean="0">
                          <a:latin typeface="Times New Roman" pitchFamily="18" charset="0"/>
                          <a:cs typeface="Times New Roman" pitchFamily="18" charset="0"/>
                        </a:rPr>
                        <a:t>log</a:t>
                      </a:r>
                      <a:r>
                        <a:rPr lang="en-US" i="0" baseline="-25000" dirty="0" smtClean="0">
                          <a:latin typeface="Times New Roman" pitchFamily="18" charset="0"/>
                          <a:cs typeface="Times New Roman" pitchFamily="18" charset="0"/>
                        </a:rPr>
                        <a:t>2</a:t>
                      </a:r>
                      <a:r>
                        <a:rPr lang="en-US" i="1" dirty="0" smtClean="0">
                          <a:latin typeface="Times New Roman" pitchFamily="18" charset="0"/>
                          <a:cs typeface="Times New Roman" pitchFamily="18" charset="0"/>
                        </a:rPr>
                        <a:t>p</a:t>
                      </a:r>
                      <a:endParaRPr lang="en-US" i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41364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A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0.35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0.5301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41364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B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50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0.50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0.5000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41364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0.15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0.4105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6274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Total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100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1.00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1.4406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6796470"/>
              </p:ext>
            </p:extLst>
          </p:nvPr>
        </p:nvGraphicFramePr>
        <p:xfrm>
          <a:off x="4267200" y="1219201"/>
          <a:ext cx="4724400" cy="352833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68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9144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144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7620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06680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745570">
                <a:tc>
                  <a:txBody>
                    <a:bodyPr/>
                    <a:lstStyle/>
                    <a:p>
                      <a:r>
                        <a:rPr lang="en-US" dirty="0" smtClean="0"/>
                        <a:t>Student Status</a:t>
                      </a:r>
                      <a:r>
                        <a:rPr lang="en-US" baseline="0" dirty="0" smtClean="0"/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Grade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Count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latin typeface="Times New Roman" pitchFamily="18" charset="0"/>
                          <a:cs typeface="Times New Roman" pitchFamily="18" charset="0"/>
                        </a:rPr>
                        <a:t>p</a:t>
                      </a:r>
                      <a:endParaRPr lang="en-US" i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latin typeface="Times New Roman" pitchFamily="18" charset="0"/>
                          <a:cs typeface="Times New Roman" pitchFamily="18" charset="0"/>
                        </a:rPr>
                        <a:t>-p</a:t>
                      </a:r>
                      <a:r>
                        <a:rPr lang="en-US" i="0" dirty="0" smtClean="0">
                          <a:latin typeface="Times New Roman" pitchFamily="18" charset="0"/>
                          <a:cs typeface="Times New Roman" pitchFamily="18" charset="0"/>
                        </a:rPr>
                        <a:t>log</a:t>
                      </a:r>
                      <a:r>
                        <a:rPr lang="en-US" i="0" baseline="-25000" dirty="0" smtClean="0">
                          <a:latin typeface="Times New Roman" pitchFamily="18" charset="0"/>
                          <a:cs typeface="Times New Roman" pitchFamily="18" charset="0"/>
                        </a:rPr>
                        <a:t>2</a:t>
                      </a:r>
                      <a:r>
                        <a:rPr lang="en-US" i="1" dirty="0" smtClean="0">
                          <a:latin typeface="Times New Roman" pitchFamily="18" charset="0"/>
                          <a:cs typeface="Times New Roman" pitchFamily="18" charset="0"/>
                        </a:rPr>
                        <a:t>p</a:t>
                      </a:r>
                      <a:endParaRPr lang="en-US" i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65981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Undergrad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A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0.05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0.2161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8864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Undergrad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B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0.30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0.5211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465981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Undergrad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0.10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0.3322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1086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Grad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A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0.30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0.5211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Grad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B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0.20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0.4644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55033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Grad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0.05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0.2161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355033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Total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100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1.00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2.2710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533400" y="5486400"/>
            <a:ext cx="8001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Mutual information of Student </a:t>
            </a:r>
            <a:r>
              <a:rPr lang="en-US" dirty="0"/>
              <a:t>S</a:t>
            </a:r>
            <a:r>
              <a:rPr lang="en-US" dirty="0" smtClean="0"/>
              <a:t>tatus </a:t>
            </a:r>
            <a:r>
              <a:rPr lang="en-US" dirty="0"/>
              <a:t>and Grade =  0.9928 + 1.4406 - </a:t>
            </a:r>
            <a:r>
              <a:rPr lang="en-US" dirty="0" smtClean="0"/>
              <a:t>2.2710 = 0.1624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9929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Maximal Information Coefficient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1500" dirty="0" err="1"/>
              <a:t>Reshef</a:t>
            </a:r>
            <a:r>
              <a:rPr lang="en-US" sz="1500" dirty="0"/>
              <a:t>, David N., </a:t>
            </a:r>
            <a:r>
              <a:rPr lang="en-US" sz="1500" dirty="0" err="1"/>
              <a:t>Yakir</a:t>
            </a:r>
            <a:r>
              <a:rPr lang="en-US" sz="1500" dirty="0"/>
              <a:t> A. </a:t>
            </a:r>
            <a:r>
              <a:rPr lang="en-US" sz="1500" dirty="0" err="1"/>
              <a:t>Reshef</a:t>
            </a:r>
            <a:r>
              <a:rPr lang="en-US" sz="1500" dirty="0"/>
              <a:t>, Hilary K. </a:t>
            </a:r>
            <a:r>
              <a:rPr lang="en-US" sz="1500" dirty="0" err="1"/>
              <a:t>Finucane</a:t>
            </a:r>
            <a:r>
              <a:rPr lang="en-US" sz="1500" dirty="0"/>
              <a:t>, Sharon R. Grossman, </a:t>
            </a:r>
            <a:r>
              <a:rPr lang="en-US" sz="1500" dirty="0" err="1"/>
              <a:t>Gilean</a:t>
            </a:r>
            <a:r>
              <a:rPr lang="en-US" sz="1500" dirty="0"/>
              <a:t> </a:t>
            </a:r>
            <a:r>
              <a:rPr lang="en-US" sz="1500" dirty="0" err="1"/>
              <a:t>McVean</a:t>
            </a:r>
            <a:r>
              <a:rPr lang="en-US" sz="1500" dirty="0"/>
              <a:t>, Peter J. </a:t>
            </a:r>
            <a:r>
              <a:rPr lang="en-US" sz="1500" dirty="0" err="1"/>
              <a:t>Turnbaugh</a:t>
            </a:r>
            <a:r>
              <a:rPr lang="en-US" sz="1500" dirty="0"/>
              <a:t>, Eric S. Lander, Michael </a:t>
            </a:r>
            <a:r>
              <a:rPr lang="en-US" sz="1500" dirty="0" err="1"/>
              <a:t>Mitzenmacher</a:t>
            </a:r>
            <a:r>
              <a:rPr lang="en-US" sz="1500" dirty="0"/>
              <a:t>, and </a:t>
            </a:r>
            <a:r>
              <a:rPr lang="en-US" sz="1500" dirty="0" err="1"/>
              <a:t>Pardis</a:t>
            </a:r>
            <a:r>
              <a:rPr lang="en-US" sz="1500" dirty="0"/>
              <a:t> C. </a:t>
            </a:r>
            <a:r>
              <a:rPr lang="en-US" sz="1500" dirty="0" err="1"/>
              <a:t>Sabeti</a:t>
            </a:r>
            <a:r>
              <a:rPr lang="en-US" sz="1500" dirty="0"/>
              <a:t>. "Detecting novel associations in large data sets." </a:t>
            </a:r>
            <a:r>
              <a:rPr lang="en-US" sz="1500" i="1" dirty="0"/>
              <a:t>science</a:t>
            </a:r>
            <a:r>
              <a:rPr lang="en-US" sz="1500" dirty="0"/>
              <a:t> 334, no. 6062 (2011): 1518-1524</a:t>
            </a:r>
            <a:r>
              <a:rPr lang="en-US" sz="1500" dirty="0" smtClean="0"/>
              <a:t>.</a:t>
            </a:r>
          </a:p>
          <a:p>
            <a:r>
              <a:rPr lang="en-US" dirty="0" smtClean="0"/>
              <a:t>Applies mutual information to two continuous variables</a:t>
            </a:r>
          </a:p>
          <a:p>
            <a:r>
              <a:rPr lang="en-US" dirty="0" smtClean="0"/>
              <a:t>Consider the possible </a:t>
            </a:r>
            <a:r>
              <a:rPr lang="en-US" dirty="0" err="1" smtClean="0"/>
              <a:t>binnings</a:t>
            </a:r>
            <a:r>
              <a:rPr lang="en-US" dirty="0" smtClean="0"/>
              <a:t> of the variables into discrete categories</a:t>
            </a:r>
          </a:p>
          <a:p>
            <a:pPr lvl="1"/>
            <a:r>
              <a:rPr lang="en-US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i="1" baseline="-25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×</a:t>
            </a:r>
            <a: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i="1" baseline="-25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i="1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≤  N</a:t>
            </a:r>
            <a:r>
              <a:rPr lang="en-US" i="1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0.6</a:t>
            </a:r>
            <a: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smtClean="0">
                <a:ea typeface="+mn-ea"/>
                <a:cs typeface="+mn-cs"/>
              </a:rPr>
              <a:t>where </a:t>
            </a:r>
          </a:p>
          <a:p>
            <a:pPr lvl="2" indent="347663"/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the number of values of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  <a:p>
            <a:pPr lvl="2" indent="347663"/>
            <a:r>
              <a:rPr lang="en-US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the number of values of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  <a:p>
            <a:pPr lvl="2" indent="347663"/>
            <a: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is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number of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samples (observations, data objects)</a:t>
            </a:r>
            <a:endParaRPr lang="en-US" dirty="0" smtClean="0"/>
          </a:p>
          <a:p>
            <a:r>
              <a:rPr lang="en-US" dirty="0" smtClean="0"/>
              <a:t>Compute the mutual information</a:t>
            </a:r>
          </a:p>
          <a:p>
            <a:pPr lvl="1"/>
            <a:r>
              <a:rPr lang="en-US" dirty="0" smtClean="0"/>
              <a:t>Normalized by </a:t>
            </a:r>
            <a:r>
              <a:rPr lang="en-US" dirty="0"/>
              <a:t>log</a:t>
            </a:r>
            <a:r>
              <a:rPr lang="en-US" baseline="-25000" dirty="0"/>
              <a:t>2</a:t>
            </a:r>
            <a:r>
              <a:rPr lang="en-US" dirty="0"/>
              <a:t>(min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smtClean="0"/>
              <a:t>)</a:t>
            </a:r>
          </a:p>
          <a:p>
            <a:r>
              <a:rPr lang="en-US" dirty="0" smtClean="0"/>
              <a:t>Take the highest value</a:t>
            </a:r>
          </a:p>
        </p:txBody>
      </p:sp>
    </p:spTree>
    <p:extLst>
      <p:ext uri="{BB962C8B-B14F-4D97-AF65-F5344CB8AC3E}">
        <p14:creationId xmlns:p14="http://schemas.microsoft.com/office/powerpoint/2010/main" val="2317275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874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7750" y="4921250"/>
            <a:ext cx="5530850" cy="1098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9875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152400"/>
            <a:ext cx="8280400" cy="552450"/>
          </a:xfrm>
        </p:spPr>
        <p:txBody>
          <a:bodyPr/>
          <a:lstStyle/>
          <a:p>
            <a:r>
              <a:rPr lang="en-US" sz="2800" smtClean="0"/>
              <a:t>General Approach for Combining Similarities</a:t>
            </a:r>
          </a:p>
        </p:txBody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39763" y="1143000"/>
            <a:ext cx="8351837" cy="4800600"/>
          </a:xfrm>
        </p:spPr>
        <p:txBody>
          <a:bodyPr/>
          <a:lstStyle/>
          <a:p>
            <a:pPr marL="533400" indent="-533400">
              <a:spcBef>
                <a:spcPct val="20000"/>
              </a:spcBef>
              <a:buSzPct val="85000"/>
            </a:pPr>
            <a:r>
              <a:rPr lang="en-US" sz="2400" dirty="0" smtClean="0"/>
              <a:t>Sometimes attributes are of many different types, but an overall similarity is needed.</a:t>
            </a:r>
          </a:p>
          <a:p>
            <a:pPr marL="533400" indent="-533400">
              <a:spcBef>
                <a:spcPct val="20000"/>
              </a:spcBef>
              <a:buFont typeface="Monotype Sorts" charset="2"/>
              <a:buNone/>
            </a:pPr>
            <a:r>
              <a:rPr lang="en-US" sz="2400" dirty="0" smtClean="0"/>
              <a:t>1: For the </a:t>
            </a:r>
            <a:r>
              <a:rPr lang="en-US" sz="24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sz="2400" baseline="30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sz="2400" dirty="0" smtClean="0"/>
              <a:t> attribute, compute a similarity, </a:t>
            </a:r>
            <a:r>
              <a:rPr lang="en-US" sz="2400" i="1" dirty="0" err="1" smtClean="0">
                <a:latin typeface="Times New Roman" pitchFamily="18" charset="0"/>
              </a:rPr>
              <a:t>s</a:t>
            </a:r>
            <a:r>
              <a:rPr lang="en-US" sz="2400" i="1" baseline="-25000" dirty="0" err="1" smtClean="0">
                <a:latin typeface="Times New Roman" pitchFamily="18" charset="0"/>
              </a:rPr>
              <a:t>k</a:t>
            </a:r>
            <a:r>
              <a:rPr lang="en-US" sz="2400" dirty="0" smtClean="0">
                <a:latin typeface="Times New Roman" pitchFamily="18" charset="0"/>
              </a:rPr>
              <a:t>(</a:t>
            </a:r>
            <a:r>
              <a:rPr lang="en-US" sz="2400" b="1" dirty="0" smtClean="0">
                <a:latin typeface="Times New Roman" pitchFamily="18" charset="0"/>
              </a:rPr>
              <a:t>x</a:t>
            </a:r>
            <a:r>
              <a:rPr lang="en-US" sz="2400" dirty="0" smtClean="0">
                <a:latin typeface="Times New Roman" pitchFamily="18" charset="0"/>
              </a:rPr>
              <a:t>, </a:t>
            </a:r>
            <a:r>
              <a:rPr lang="en-US" sz="2400" b="1" dirty="0" smtClean="0">
                <a:latin typeface="Times New Roman" pitchFamily="18" charset="0"/>
              </a:rPr>
              <a:t>y</a:t>
            </a:r>
            <a:r>
              <a:rPr lang="en-US" sz="2400" dirty="0" smtClean="0">
                <a:latin typeface="Times New Roman" pitchFamily="18" charset="0"/>
              </a:rPr>
              <a:t>)</a:t>
            </a:r>
            <a:r>
              <a:rPr lang="en-US" sz="2400" dirty="0" smtClean="0"/>
              <a:t>, in the range [0, 1].</a:t>
            </a:r>
          </a:p>
          <a:p>
            <a:pPr marL="533400" indent="-533400">
              <a:spcBef>
                <a:spcPct val="20000"/>
              </a:spcBef>
              <a:buFont typeface="Monotype Sorts" charset="2"/>
              <a:buNone/>
            </a:pPr>
            <a:r>
              <a:rPr lang="en-US" sz="2400" dirty="0" smtClean="0"/>
              <a:t>2: Define an indicator variable, </a:t>
            </a:r>
            <a:r>
              <a:rPr lang="en-US" sz="2400" dirty="0" smtClean="0">
                <a:sym typeface="Symbol" pitchFamily="18" charset="2"/>
              </a:rPr>
              <a:t></a:t>
            </a:r>
            <a:r>
              <a:rPr lang="en-US" sz="2400" i="1" baseline="-25000" dirty="0" smtClean="0">
                <a:latin typeface="Times New Roman" pitchFamily="18" charset="0"/>
              </a:rPr>
              <a:t>k</a:t>
            </a:r>
            <a:r>
              <a:rPr lang="en-US" sz="2400" dirty="0" smtClean="0"/>
              <a:t>, for the </a:t>
            </a:r>
            <a:r>
              <a:rPr lang="en-US" sz="24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sz="2400" baseline="30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sz="2400" dirty="0" smtClean="0"/>
              <a:t> attribute as follows:</a:t>
            </a:r>
          </a:p>
          <a:p>
            <a:pPr marL="990600" lvl="1" indent="-533400">
              <a:buNone/>
            </a:pPr>
            <a:r>
              <a:rPr lang="en-US" sz="2200" dirty="0" smtClean="0">
                <a:sym typeface="Symbol" pitchFamily="18" charset="2"/>
              </a:rPr>
              <a:t></a:t>
            </a:r>
            <a:r>
              <a:rPr lang="en-US" sz="2200" i="1" baseline="-25000" dirty="0" smtClean="0">
                <a:latin typeface="Times New Roman" pitchFamily="18" charset="0"/>
              </a:rPr>
              <a:t>k</a:t>
            </a:r>
            <a:r>
              <a:rPr lang="en-US" sz="2200" dirty="0" smtClean="0"/>
              <a:t> = 0 if the </a:t>
            </a:r>
            <a:r>
              <a:rPr lang="en-US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sz="2000" baseline="30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sz="2000" dirty="0"/>
              <a:t> </a:t>
            </a:r>
            <a:r>
              <a:rPr lang="en-US" sz="2200" dirty="0" smtClean="0"/>
              <a:t>attribute is an asymmetric attribute and</a:t>
            </a:r>
          </a:p>
          <a:p>
            <a:pPr marL="990600" lvl="1" indent="-533400">
              <a:buFont typeface="Arial" pitchFamily="34" charset="0"/>
              <a:buNone/>
            </a:pPr>
            <a:r>
              <a:rPr lang="en-US" sz="2200" dirty="0" smtClean="0"/>
              <a:t>       both objects have a value of 0, or if one of the objects   has a missing value for the </a:t>
            </a:r>
            <a:r>
              <a:rPr lang="en-US" sz="2200" dirty="0" err="1" smtClean="0"/>
              <a:t>kth</a:t>
            </a:r>
            <a:r>
              <a:rPr lang="en-US" sz="2200" dirty="0" smtClean="0"/>
              <a:t> attribute</a:t>
            </a:r>
          </a:p>
          <a:p>
            <a:pPr marL="990600" lvl="1" indent="-533400">
              <a:buFont typeface="Arial" pitchFamily="34" charset="0"/>
              <a:buNone/>
            </a:pPr>
            <a:r>
              <a:rPr lang="en-US" sz="2200" dirty="0" smtClean="0">
                <a:sym typeface="Symbol" pitchFamily="18" charset="2"/>
              </a:rPr>
              <a:t></a:t>
            </a:r>
            <a:r>
              <a:rPr lang="en-US" sz="2200" i="1" baseline="-25000" dirty="0" smtClean="0">
                <a:latin typeface="Times New Roman" pitchFamily="18" charset="0"/>
              </a:rPr>
              <a:t>k</a:t>
            </a:r>
            <a:r>
              <a:rPr lang="en-US" sz="2200" dirty="0" smtClean="0"/>
              <a:t> = 1 otherwise</a:t>
            </a:r>
          </a:p>
          <a:p>
            <a:pPr marL="533400" indent="-533400">
              <a:buFont typeface="Monotype Sorts" charset="2"/>
              <a:buNone/>
            </a:pPr>
            <a:r>
              <a:rPr lang="en-US" sz="2400" dirty="0" smtClean="0"/>
              <a:t>3. Compute</a:t>
            </a:r>
          </a:p>
        </p:txBody>
      </p:sp>
    </p:spTree>
    <p:extLst>
      <p:ext uri="{BB962C8B-B14F-4D97-AF65-F5344CB8AC3E}">
        <p14:creationId xmlns:p14="http://schemas.microsoft.com/office/powerpoint/2010/main" val="969241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Using Weights to Combine Similarities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0899" name="Rectangle 3"/>
              <p:cNvSpPr>
                <a:spLocks noGrp="1" noChangeArrowheads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May not want to treat all attributes the same.</a:t>
                </a:r>
              </a:p>
              <a:p>
                <a:pPr lvl="1"/>
                <a:r>
                  <a:rPr lang="en-US" dirty="0" smtClean="0"/>
                  <a:t>Use non-negative weights </a:t>
                </a:r>
                <a:r>
                  <a:rPr lang="en-US" dirty="0" smtClean="0">
                    <a:sym typeface="Symbol"/>
                  </a:rPr>
                  <a:t>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/>
                            <a:ea typeface="Cambria Math"/>
                          </a:rPr>
                          <m:t>𝜔</m:t>
                        </m:r>
                      </m:e>
                      <m:sub>
                        <m:r>
                          <a:rPr lang="en-US" sz="2800" i="1">
                            <a:latin typeface="Cambria Math"/>
                          </a:rPr>
                          <m:t>𝑘</m:t>
                        </m:r>
                      </m:sub>
                    </m:sSub>
                  </m:oMath>
                </a14:m>
                <a:endParaRPr lang="en-US" dirty="0" smtClean="0"/>
              </a:p>
              <a:p>
                <a:pPr lvl="1"/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𝑠𝑖𝑚𝑖𝑙𝑎𝑟𝑖𝑡𝑦</m:t>
                    </m:r>
                    <m:d>
                      <m:dPr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1">
                            <a:latin typeface="Cambria Math"/>
                          </a:rPr>
                          <m:t>𝐱</m:t>
                        </m:r>
                        <m:r>
                          <a:rPr lang="en-US" i="1">
                            <a:latin typeface="Cambria Math"/>
                          </a:rPr>
                          <m:t>,</m:t>
                        </m:r>
                        <m:r>
                          <a:rPr lang="en-US" b="1">
                            <a:latin typeface="Cambria Math"/>
                          </a:rPr>
                          <m:t>𝐲</m:t>
                        </m:r>
                      </m:e>
                    </m:d>
                    <m:r>
                      <a:rPr lang="en-US" i="1">
                        <a:latin typeface="Cambria Math"/>
                      </a:rPr>
                      <m:t>= </m:t>
                    </m:r>
                    <m:f>
                      <m:fPr>
                        <m:ctrlPr>
                          <a:rPr lang="en-US" i="1">
                            <a:latin typeface="Cambria Math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/>
                              </a:rPr>
                              <m:t>𝑘</m:t>
                            </m:r>
                            <m:r>
                              <a:rPr lang="en-US" i="1">
                                <a:latin typeface="Cambria Math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>
                                <a:latin typeface="Cambria Math"/>
                              </a:rPr>
                              <m:t>𝑛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/>
                                    <a:ea typeface="Cambria Math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</a:rPr>
                                  <m:t>𝑘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/>
                                    <a:ea typeface="Cambria Math"/>
                                  </a:rPr>
                                  <m:t>𝛿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</a:rPr>
                                  <m:t>𝑘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US" i="1">
                                <a:latin typeface="Cambria Math"/>
                              </a:rPr>
                              <m:t>(</m:t>
                            </m:r>
                            <m:r>
                              <a:rPr lang="en-US" b="1">
                                <a:latin typeface="Cambria Math"/>
                              </a:rPr>
                              <m:t>𝐱</m:t>
                            </m:r>
                            <m:r>
                              <a:rPr lang="en-US" i="1">
                                <a:latin typeface="Cambria Math"/>
                              </a:rPr>
                              <m:t>,</m:t>
                            </m:r>
                            <m:r>
                              <a:rPr lang="en-US" b="1">
                                <a:latin typeface="Cambria Math"/>
                              </a:rPr>
                              <m:t>𝐲</m:t>
                            </m:r>
                            <m:r>
                              <a:rPr lang="en-US" i="1">
                                <a:latin typeface="Cambria Math"/>
                              </a:rPr>
                              <m:t>)</m:t>
                            </m:r>
                          </m:e>
                        </m:nary>
                      </m:num>
                      <m:den>
                        <m:nary>
                          <m:naryPr>
                            <m:chr m:val="∑"/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/>
                              </a:rPr>
                              <m:t>𝑘</m:t>
                            </m:r>
                            <m:r>
                              <a:rPr lang="en-US" i="1">
                                <a:latin typeface="Cambria Math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>
                                <a:latin typeface="Cambria Math"/>
                              </a:rPr>
                              <m:t>𝑛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/>
                                    <a:ea typeface="Cambria Math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</a:rPr>
                                  <m:t>𝑘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/>
                                    <a:ea typeface="Cambria Math"/>
                                  </a:rPr>
                                  <m:t>𝛿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</a:rPr>
                                  <m:t>𝑘</m:t>
                                </m:r>
                              </m:sub>
                            </m:sSub>
                          </m:e>
                        </m:nary>
                      </m:den>
                    </m:f>
                  </m:oMath>
                </a14:m>
                <a:endParaRPr lang="en-US" dirty="0"/>
              </a:p>
              <a:p>
                <a:pPr lvl="1"/>
                <a:endParaRPr lang="en-US" dirty="0" smtClean="0"/>
              </a:p>
              <a:p>
                <a:r>
                  <a:rPr lang="en-US" dirty="0" smtClean="0"/>
                  <a:t>Can also define a weighted form of distance</a:t>
                </a:r>
                <a:endParaRPr lang="en-US" dirty="0"/>
              </a:p>
              <a:p>
                <a:pPr lvl="1"/>
                <a:endParaRPr lang="en-US" dirty="0" smtClean="0"/>
              </a:p>
              <a:p>
                <a:pPr lvl="1"/>
                <a:endParaRPr lang="en-US" dirty="0" smtClean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8089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 rotWithShape="1">
                <a:blip r:embed="rId2"/>
                <a:stretch>
                  <a:fillRect l="-659" t="-12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0901" name="Picture 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4572000"/>
            <a:ext cx="5119688" cy="1370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2419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Density</a:t>
            </a:r>
          </a:p>
        </p:txBody>
      </p:sp>
      <p:sp>
        <p:nvSpPr>
          <p:cNvPr id="819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400" dirty="0" smtClean="0"/>
              <a:t>Measures the degree to which data objects are close to each other in a specified area</a:t>
            </a:r>
          </a:p>
          <a:p>
            <a:r>
              <a:rPr lang="en-US" sz="2400" dirty="0" smtClean="0"/>
              <a:t>The notion of density is closely related to that of proximity</a:t>
            </a:r>
          </a:p>
          <a:p>
            <a:r>
              <a:rPr lang="en-US" sz="2400" dirty="0" smtClean="0"/>
              <a:t>Concept of density is typically used for clustering and anomaly detection</a:t>
            </a:r>
          </a:p>
          <a:p>
            <a:r>
              <a:rPr lang="en-US" sz="2400" dirty="0" smtClean="0"/>
              <a:t>Examples:</a:t>
            </a:r>
          </a:p>
          <a:p>
            <a:pPr lvl="1"/>
            <a:r>
              <a:rPr lang="en-US" dirty="0" smtClean="0"/>
              <a:t>Euclidean density</a:t>
            </a:r>
          </a:p>
          <a:p>
            <a:pPr lvl="2"/>
            <a:r>
              <a:rPr lang="en-US" sz="2400" dirty="0" smtClean="0"/>
              <a:t> </a:t>
            </a:r>
            <a:r>
              <a:rPr lang="en-US" sz="2200" dirty="0" smtClean="0"/>
              <a:t>Euclidean density = number of points per unit volume</a:t>
            </a:r>
          </a:p>
          <a:p>
            <a:pPr lvl="1"/>
            <a:r>
              <a:rPr lang="en-US" dirty="0" smtClean="0"/>
              <a:t>Probability density</a:t>
            </a:r>
          </a:p>
          <a:p>
            <a:pPr lvl="2"/>
            <a:r>
              <a:rPr lang="en-US" sz="2400" dirty="0" smtClean="0"/>
              <a:t> </a:t>
            </a:r>
            <a:r>
              <a:rPr lang="en-US" sz="2200" dirty="0" smtClean="0"/>
              <a:t>Estimate what the distribution of the data looks like</a:t>
            </a:r>
          </a:p>
          <a:p>
            <a:pPr lvl="1"/>
            <a:r>
              <a:rPr lang="en-US" dirty="0" smtClean="0"/>
              <a:t>Graph-based density</a:t>
            </a:r>
          </a:p>
          <a:p>
            <a:pPr lvl="2"/>
            <a:r>
              <a:rPr lang="en-US" sz="2400" dirty="0" smtClean="0"/>
              <a:t> Connectivity</a:t>
            </a:r>
            <a:endParaRPr lang="en-US" sz="2200" dirty="0" smtClean="0"/>
          </a:p>
        </p:txBody>
      </p:sp>
    </p:spTree>
    <p:extLst>
      <p:ext uri="{BB962C8B-B14F-4D97-AF65-F5344CB8AC3E}">
        <p14:creationId xmlns:p14="http://schemas.microsoft.com/office/powerpoint/2010/main" val="1597258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152400"/>
            <a:ext cx="8839200" cy="533400"/>
          </a:xfrm>
        </p:spPr>
        <p:txBody>
          <a:bodyPr/>
          <a:lstStyle/>
          <a:p>
            <a:r>
              <a:rPr lang="en-US" smtClean="0"/>
              <a:t>Euclidean Density: Grid-based Approach</a:t>
            </a:r>
          </a:p>
        </p:txBody>
      </p:sp>
      <p:sp>
        <p:nvSpPr>
          <p:cNvPr id="829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Simplest approach is to divide region into a number of rectangular cells of equal volume and define density as # of points the cell contains</a:t>
            </a:r>
          </a:p>
        </p:txBody>
      </p:sp>
      <p:sp>
        <p:nvSpPr>
          <p:cNvPr id="82948" name="Text Box 5"/>
          <p:cNvSpPr txBox="1">
            <a:spLocks noChangeArrowheads="1"/>
          </p:cNvSpPr>
          <p:nvPr/>
        </p:nvSpPr>
        <p:spPr bwMode="auto">
          <a:xfrm>
            <a:off x="228600" y="5943600"/>
            <a:ext cx="8686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/>
              <a:t> </a:t>
            </a:r>
            <a:r>
              <a:rPr lang="en-US" sz="2400"/>
              <a:t>Grid-based density.		    Counts for each cell.</a:t>
            </a:r>
          </a:p>
        </p:txBody>
      </p:sp>
      <p:pic>
        <p:nvPicPr>
          <p:cNvPr id="82949" name="Picture 4"/>
          <p:cNvPicPr>
            <a:picLocks noGrp="1" noChangeAspect="1" noChangeArrowheads="1"/>
          </p:cNvPicPr>
          <p:nvPr>
            <p:ph sz="half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3" t="3334" r="2870" b="11636"/>
          <a:stretch>
            <a:fillRect/>
          </a:stretch>
        </p:blipFill>
        <p:spPr>
          <a:xfrm>
            <a:off x="0" y="2590800"/>
            <a:ext cx="9144000" cy="3886200"/>
          </a:xfrm>
          <a:noFill/>
        </p:spPr>
      </p:pic>
    </p:spTree>
    <p:extLst>
      <p:ext uri="{BB962C8B-B14F-4D97-AF65-F5344CB8AC3E}">
        <p14:creationId xmlns:p14="http://schemas.microsoft.com/office/powerpoint/2010/main" val="430555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Euclidean Density: Center-Based</a:t>
            </a:r>
          </a:p>
        </p:txBody>
      </p:sp>
      <p:sp>
        <p:nvSpPr>
          <p:cNvPr id="839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Euclidean density is the number of points within a specified radius of the point</a:t>
            </a:r>
          </a:p>
          <a:p>
            <a:endParaRPr lang="en-US" smtClean="0"/>
          </a:p>
        </p:txBody>
      </p:sp>
      <p:pic>
        <p:nvPicPr>
          <p:cNvPr id="83972" name="Picture 4"/>
          <p:cNvPicPr>
            <a:picLocks noGrp="1" noChangeAspect="1" noChangeArrowheads="1"/>
          </p:cNvPicPr>
          <p:nvPr>
            <p:ph sz="half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071"/>
          <a:stretch>
            <a:fillRect/>
          </a:stretch>
        </p:blipFill>
        <p:spPr>
          <a:xfrm>
            <a:off x="990600" y="2133600"/>
            <a:ext cx="6746875" cy="3652838"/>
          </a:xfrm>
          <a:noFill/>
        </p:spPr>
      </p:pic>
      <p:sp>
        <p:nvSpPr>
          <p:cNvPr id="83973" name="Text Box 5"/>
          <p:cNvSpPr txBox="1">
            <a:spLocks noChangeArrowheads="1"/>
          </p:cNvSpPr>
          <p:nvPr/>
        </p:nvSpPr>
        <p:spPr bwMode="auto">
          <a:xfrm>
            <a:off x="1676400" y="5791200"/>
            <a:ext cx="6934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400"/>
              <a:t>Illustration of center-based density.</a:t>
            </a:r>
          </a:p>
        </p:txBody>
      </p:sp>
    </p:spTree>
    <p:extLst>
      <p:ext uri="{BB962C8B-B14F-4D97-AF65-F5344CB8AC3E}">
        <p14:creationId xmlns:p14="http://schemas.microsoft.com/office/powerpoint/2010/main" val="2412604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Data Preprocessing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US" smtClean="0"/>
              <a:t>Aggregation</a:t>
            </a:r>
          </a:p>
          <a:p>
            <a:pPr>
              <a:lnSpc>
                <a:spcPct val="120000"/>
              </a:lnSpc>
            </a:pPr>
            <a:r>
              <a:rPr lang="en-US" smtClean="0"/>
              <a:t>Sampling</a:t>
            </a:r>
          </a:p>
          <a:p>
            <a:pPr>
              <a:lnSpc>
                <a:spcPct val="120000"/>
              </a:lnSpc>
            </a:pPr>
            <a:r>
              <a:rPr lang="en-US" smtClean="0"/>
              <a:t>Dimensionality Reduction</a:t>
            </a:r>
          </a:p>
          <a:p>
            <a:pPr>
              <a:lnSpc>
                <a:spcPct val="120000"/>
              </a:lnSpc>
            </a:pPr>
            <a:r>
              <a:rPr lang="en-US" smtClean="0"/>
              <a:t>Feature subset selection</a:t>
            </a:r>
          </a:p>
          <a:p>
            <a:pPr>
              <a:lnSpc>
                <a:spcPct val="120000"/>
              </a:lnSpc>
            </a:pPr>
            <a:r>
              <a:rPr lang="en-US" smtClean="0"/>
              <a:t>Feature creation</a:t>
            </a:r>
          </a:p>
          <a:p>
            <a:pPr>
              <a:lnSpc>
                <a:spcPct val="120000"/>
              </a:lnSpc>
            </a:pPr>
            <a:r>
              <a:rPr lang="en-US" smtClean="0"/>
              <a:t>Discretization and Binarization</a:t>
            </a:r>
          </a:p>
          <a:p>
            <a:pPr>
              <a:lnSpc>
                <a:spcPct val="120000"/>
              </a:lnSpc>
            </a:pPr>
            <a:r>
              <a:rPr lang="en-US" smtClean="0"/>
              <a:t>Attribute Transformation</a:t>
            </a:r>
          </a:p>
          <a:p>
            <a:endParaRPr 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9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Types of Attributes </a:t>
            </a:r>
          </a:p>
        </p:txBody>
      </p:sp>
      <p:sp>
        <p:nvSpPr>
          <p:cNvPr id="7171" name="Rectangle 10"/>
          <p:cNvSpPr>
            <a:spLocks noGrp="1" noChangeArrowheads="1"/>
          </p:cNvSpPr>
          <p:nvPr>
            <p:ph type="body" idx="1"/>
          </p:nvPr>
        </p:nvSpPr>
        <p:spPr>
          <a:xfrm>
            <a:off x="152400" y="1143000"/>
            <a:ext cx="8915400" cy="5181600"/>
          </a:xfrm>
        </p:spPr>
        <p:txBody>
          <a:bodyPr/>
          <a:lstStyle/>
          <a:p>
            <a:r>
              <a:rPr lang="en-US" dirty="0" smtClean="0"/>
              <a:t> There are different types of attributes</a:t>
            </a:r>
          </a:p>
          <a:p>
            <a:pPr marL="749300" lvl="1">
              <a:spcBef>
                <a:spcPts val="300"/>
              </a:spcBef>
            </a:pPr>
            <a:r>
              <a:rPr lang="en-US" sz="2800" dirty="0" smtClean="0">
                <a:solidFill>
                  <a:srgbClr val="FF0000"/>
                </a:solidFill>
              </a:rPr>
              <a:t>Nominal</a:t>
            </a:r>
            <a:endParaRPr lang="en-US" sz="2800" dirty="0" smtClean="0"/>
          </a:p>
          <a:p>
            <a:pPr marL="1257300" lvl="2" indent="-393700">
              <a:spcBef>
                <a:spcPts val="300"/>
              </a:spcBef>
            </a:pPr>
            <a:r>
              <a:rPr lang="en-US" sz="2400" dirty="0" smtClean="0"/>
              <a:t>Examples: ID numbers, eye color, zip codes</a:t>
            </a:r>
          </a:p>
          <a:p>
            <a:pPr marL="749300" lvl="1">
              <a:spcBef>
                <a:spcPts val="300"/>
              </a:spcBef>
            </a:pPr>
            <a:r>
              <a:rPr lang="en-US" sz="2800" dirty="0" smtClean="0">
                <a:solidFill>
                  <a:srgbClr val="FF0000"/>
                </a:solidFill>
              </a:rPr>
              <a:t>Ordinal</a:t>
            </a:r>
            <a:endParaRPr lang="en-US" sz="2800" dirty="0" smtClean="0"/>
          </a:p>
          <a:p>
            <a:pPr marL="1257300" lvl="2" indent="-393700">
              <a:spcBef>
                <a:spcPts val="300"/>
              </a:spcBef>
            </a:pPr>
            <a:r>
              <a:rPr lang="en-US" sz="2400" dirty="0" smtClean="0"/>
              <a:t>Examples: rankings (e.g., taste of potato chips on a scale from 1-10), grades, height {tall, medium, short}</a:t>
            </a:r>
          </a:p>
          <a:p>
            <a:pPr marL="749300" lvl="1">
              <a:spcBef>
                <a:spcPts val="300"/>
              </a:spcBef>
            </a:pPr>
            <a:r>
              <a:rPr lang="en-US" sz="2800" dirty="0" smtClean="0">
                <a:solidFill>
                  <a:srgbClr val="FF0000"/>
                </a:solidFill>
              </a:rPr>
              <a:t>Interval</a:t>
            </a:r>
            <a:endParaRPr lang="en-US" sz="2800" dirty="0" smtClean="0"/>
          </a:p>
          <a:p>
            <a:pPr marL="1257300" lvl="2" indent="-393700">
              <a:spcBef>
                <a:spcPts val="300"/>
              </a:spcBef>
            </a:pPr>
            <a:r>
              <a:rPr lang="en-US" sz="2400" dirty="0" smtClean="0"/>
              <a:t>Examples: calendar dates, temperatures in Celsius or Fahrenheit.</a:t>
            </a:r>
          </a:p>
          <a:p>
            <a:pPr marL="749300" lvl="1">
              <a:spcBef>
                <a:spcPts val="300"/>
              </a:spcBef>
            </a:pPr>
            <a:r>
              <a:rPr lang="en-US" sz="2800" dirty="0" smtClean="0">
                <a:solidFill>
                  <a:srgbClr val="FF0000"/>
                </a:solidFill>
              </a:rPr>
              <a:t>Ratio</a:t>
            </a:r>
            <a:endParaRPr lang="en-US" sz="2800" dirty="0" smtClean="0"/>
          </a:p>
          <a:p>
            <a:pPr marL="1257300" lvl="2" indent="-393700">
              <a:spcBef>
                <a:spcPts val="300"/>
              </a:spcBef>
            </a:pPr>
            <a:r>
              <a:rPr lang="en-US" sz="2400" dirty="0" smtClean="0"/>
              <a:t>Examples: temperature in Kelvin, length, time, counts </a:t>
            </a: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Aggregation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Combining two or more attributes (or objects) into a single attribute (or object)</a:t>
            </a:r>
          </a:p>
          <a:p>
            <a:endParaRPr lang="en-US" dirty="0" smtClean="0"/>
          </a:p>
          <a:p>
            <a:r>
              <a:rPr lang="en-US" dirty="0" smtClean="0"/>
              <a:t>Purpose</a:t>
            </a:r>
          </a:p>
          <a:p>
            <a:pPr lvl="1"/>
            <a:r>
              <a:rPr lang="en-US" dirty="0" smtClean="0"/>
              <a:t>Data reduction</a:t>
            </a:r>
          </a:p>
          <a:p>
            <a:pPr lvl="2"/>
            <a:r>
              <a:rPr lang="en-US" sz="2200" dirty="0" smtClean="0"/>
              <a:t> Reduce the number of attributes or objects</a:t>
            </a:r>
          </a:p>
          <a:p>
            <a:pPr lvl="1"/>
            <a:r>
              <a:rPr lang="en-US" dirty="0" smtClean="0"/>
              <a:t>Change of scale</a:t>
            </a:r>
          </a:p>
          <a:p>
            <a:pPr lvl="2"/>
            <a:r>
              <a:rPr lang="en-US" sz="2200" dirty="0"/>
              <a:t> Cities aggregated into regions, states, countries, etc.</a:t>
            </a:r>
          </a:p>
          <a:p>
            <a:pPr lvl="2"/>
            <a:r>
              <a:rPr lang="en-US" sz="2200" dirty="0"/>
              <a:t> </a:t>
            </a:r>
            <a:r>
              <a:rPr lang="en-US" sz="2200" dirty="0" smtClean="0"/>
              <a:t>Days aggregated </a:t>
            </a:r>
            <a:r>
              <a:rPr lang="en-US" sz="2200" dirty="0"/>
              <a:t>into </a:t>
            </a:r>
            <a:r>
              <a:rPr lang="en-US" sz="2200" dirty="0" smtClean="0"/>
              <a:t>weeks, months, or years</a:t>
            </a:r>
            <a:endParaRPr lang="en-US" sz="2200" dirty="0"/>
          </a:p>
          <a:p>
            <a:pPr lvl="1"/>
            <a:r>
              <a:rPr lang="en-US" dirty="0" smtClean="0"/>
              <a:t>More “stable” data</a:t>
            </a:r>
          </a:p>
          <a:p>
            <a:pPr lvl="2"/>
            <a:r>
              <a:rPr lang="en-US" sz="2200" dirty="0" smtClean="0"/>
              <a:t> Aggregated data tends to have less variability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Example: Precipitation in Australia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This example is based on precipitation in Australia from the period 1982 to 1993. </a:t>
            </a:r>
          </a:p>
          <a:p>
            <a:pPr lvl="1">
              <a:buFont typeface="Arial" pitchFamily="34" charset="0"/>
              <a:buNone/>
            </a:pPr>
            <a:r>
              <a:rPr lang="en-US" smtClean="0"/>
              <a:t>The next slide shows </a:t>
            </a:r>
          </a:p>
          <a:p>
            <a:pPr lvl="1"/>
            <a:r>
              <a:rPr lang="en-US" smtClean="0"/>
              <a:t>A histogram for the standard deviation of average monthly precipitation for 3,030 0.5◦ by 0.5◦ grid cells in Australia, and</a:t>
            </a:r>
          </a:p>
          <a:p>
            <a:pPr lvl="1"/>
            <a:r>
              <a:rPr lang="en-US" smtClean="0"/>
              <a:t>A histogram for the standard deviation of the average yearly precipitation for the same locations.</a:t>
            </a:r>
          </a:p>
          <a:p>
            <a:r>
              <a:rPr lang="en-US" smtClean="0"/>
              <a:t>The average yearly precipitation has less variability than the average monthly precipitation. </a:t>
            </a:r>
          </a:p>
          <a:p>
            <a:r>
              <a:rPr lang="en-US" smtClean="0"/>
              <a:t>All precipitation measurements (and their standard deviations) are in centimeters.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Example: Precipitation in Australia …</a:t>
            </a:r>
          </a:p>
        </p:txBody>
      </p:sp>
      <p:sp>
        <p:nvSpPr>
          <p:cNvPr id="33795" name="Text Box 4"/>
          <p:cNvSpPr txBox="1">
            <a:spLocks noChangeArrowheads="1"/>
          </p:cNvSpPr>
          <p:nvPr/>
        </p:nvSpPr>
        <p:spPr bwMode="auto">
          <a:xfrm>
            <a:off x="1676400" y="3657600"/>
            <a:ext cx="16002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endParaRPr lang="en-US"/>
          </a:p>
        </p:txBody>
      </p:sp>
      <p:sp>
        <p:nvSpPr>
          <p:cNvPr id="33796" name="Text Box 5"/>
          <p:cNvSpPr txBox="1">
            <a:spLocks noChangeArrowheads="1"/>
          </p:cNvSpPr>
          <p:nvPr/>
        </p:nvSpPr>
        <p:spPr bwMode="auto">
          <a:xfrm>
            <a:off x="381000" y="5654675"/>
            <a:ext cx="40386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800" dirty="0"/>
              <a:t>Standard Deviation of Average Monthly Precipitation</a:t>
            </a:r>
          </a:p>
        </p:txBody>
      </p:sp>
      <p:sp>
        <p:nvSpPr>
          <p:cNvPr id="33797" name="Rectangle 6"/>
          <p:cNvSpPr>
            <a:spLocks noChangeArrowheads="1"/>
          </p:cNvSpPr>
          <p:nvPr/>
        </p:nvSpPr>
        <p:spPr bwMode="auto">
          <a:xfrm>
            <a:off x="1717675" y="5984875"/>
            <a:ext cx="1841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endParaRPr lang="en-US"/>
          </a:p>
        </p:txBody>
      </p:sp>
      <p:sp>
        <p:nvSpPr>
          <p:cNvPr id="33798" name="Text Box 7"/>
          <p:cNvSpPr txBox="1">
            <a:spLocks noChangeArrowheads="1"/>
          </p:cNvSpPr>
          <p:nvPr/>
        </p:nvSpPr>
        <p:spPr bwMode="auto">
          <a:xfrm>
            <a:off x="4876800" y="5654675"/>
            <a:ext cx="34290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800"/>
              <a:t>Standard Deviation of Average Yearly Precipitation</a:t>
            </a:r>
          </a:p>
        </p:txBody>
      </p:sp>
      <p:pic>
        <p:nvPicPr>
          <p:cNvPr id="33799" name="Picture 8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5" r="18164" b="5911"/>
          <a:stretch/>
        </p:blipFill>
        <p:spPr bwMode="auto">
          <a:xfrm>
            <a:off x="152400" y="1768475"/>
            <a:ext cx="4038600" cy="3613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800" name="Picture 9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61" r="5850" b="6668"/>
          <a:stretch/>
        </p:blipFill>
        <p:spPr bwMode="auto">
          <a:xfrm>
            <a:off x="4648200" y="1768476"/>
            <a:ext cx="4495800" cy="3584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801" name="Text Box 10"/>
          <p:cNvSpPr txBox="1">
            <a:spLocks noChangeArrowheads="1"/>
          </p:cNvSpPr>
          <p:nvPr/>
        </p:nvSpPr>
        <p:spPr bwMode="auto">
          <a:xfrm>
            <a:off x="533400" y="1143000"/>
            <a:ext cx="6019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400"/>
              <a:t>Variation of Precipitation in Australia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8585200" cy="685800"/>
          </a:xfrm>
        </p:spPr>
        <p:txBody>
          <a:bodyPr/>
          <a:lstStyle/>
          <a:p>
            <a:r>
              <a:rPr lang="en-US" smtClean="0"/>
              <a:t>Sampling </a:t>
            </a:r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46050" y="990600"/>
            <a:ext cx="8394700" cy="5029200"/>
          </a:xfrm>
          <a:noFill/>
        </p:spPr>
        <p:txBody>
          <a:bodyPr>
            <a:normAutofit lnSpcReduction="10000"/>
          </a:bodyPr>
          <a:lstStyle/>
          <a:p>
            <a:pPr marL="285750" indent="-285750" algn="just">
              <a:lnSpc>
                <a:spcPct val="95000"/>
              </a:lnSpc>
              <a:spcBef>
                <a:spcPct val="20000"/>
              </a:spcBef>
            </a:pPr>
            <a:r>
              <a:rPr lang="en-US" dirty="0" smtClean="0">
                <a:ea typeface="MS Mincho" pitchFamily="49" charset="-128"/>
              </a:rPr>
              <a:t>Sampling is the main technique employed for data reduction.</a:t>
            </a:r>
          </a:p>
          <a:p>
            <a:pPr lvl="1" algn="just">
              <a:lnSpc>
                <a:spcPct val="95000"/>
              </a:lnSpc>
              <a:spcBef>
                <a:spcPct val="20000"/>
              </a:spcBef>
            </a:pPr>
            <a:r>
              <a:rPr lang="en-US" dirty="0" smtClean="0">
                <a:ea typeface="MS Mincho" pitchFamily="49" charset="-128"/>
              </a:rPr>
              <a:t>It is often used for both the preliminary investigation of the data and the final data analysis.</a:t>
            </a:r>
          </a:p>
          <a:p>
            <a:pPr lvl="1" algn="just">
              <a:lnSpc>
                <a:spcPct val="95000"/>
              </a:lnSpc>
              <a:spcBef>
                <a:spcPct val="20000"/>
              </a:spcBef>
              <a:buFont typeface="Arial" pitchFamily="34" charset="0"/>
              <a:buNone/>
            </a:pPr>
            <a:r>
              <a:rPr lang="en-US" sz="2000" dirty="0" smtClean="0">
                <a:ea typeface="MS Mincho" pitchFamily="49" charset="-128"/>
              </a:rPr>
              <a:t> </a:t>
            </a:r>
            <a:endParaRPr lang="en-US" sz="2000" dirty="0" smtClean="0">
              <a:cs typeface="Times New Roman" pitchFamily="18" charset="0"/>
            </a:endParaRPr>
          </a:p>
          <a:p>
            <a:pPr marL="285750" indent="-285750" algn="just">
              <a:lnSpc>
                <a:spcPct val="95000"/>
              </a:lnSpc>
              <a:spcBef>
                <a:spcPct val="20000"/>
              </a:spcBef>
            </a:pPr>
            <a:r>
              <a:rPr lang="en-US" dirty="0" smtClean="0">
                <a:cs typeface="Times New Roman" pitchFamily="18" charset="0"/>
              </a:rPr>
              <a:t>Statisticians often sample because </a:t>
            </a:r>
            <a:r>
              <a:rPr lang="en-US" dirty="0" smtClean="0">
                <a:solidFill>
                  <a:srgbClr val="CC6600"/>
                </a:solidFill>
                <a:cs typeface="Times New Roman" pitchFamily="18" charset="0"/>
              </a:rPr>
              <a:t>obtaining</a:t>
            </a:r>
            <a:r>
              <a:rPr lang="en-US" dirty="0" smtClean="0">
                <a:cs typeface="Times New Roman" pitchFamily="18" charset="0"/>
              </a:rPr>
              <a:t> the entire set of data of interest is too expensive or time consuming.</a:t>
            </a:r>
          </a:p>
          <a:p>
            <a:pPr marL="285750" indent="-285750" algn="just">
              <a:lnSpc>
                <a:spcPct val="95000"/>
              </a:lnSpc>
              <a:spcBef>
                <a:spcPct val="20000"/>
              </a:spcBef>
              <a:buFont typeface="Monotype Sorts" charset="2"/>
              <a:buNone/>
            </a:pPr>
            <a:r>
              <a:rPr lang="en-US" sz="2400" dirty="0" smtClean="0">
                <a:cs typeface="Times New Roman" pitchFamily="18" charset="0"/>
              </a:rPr>
              <a:t> </a:t>
            </a:r>
          </a:p>
          <a:p>
            <a:pPr marL="285750" indent="-285750" algn="just">
              <a:lnSpc>
                <a:spcPct val="95000"/>
              </a:lnSpc>
              <a:spcBef>
                <a:spcPct val="20000"/>
              </a:spcBef>
            </a:pPr>
            <a:r>
              <a:rPr lang="en-US" dirty="0" smtClean="0">
                <a:cs typeface="Times New Roman" pitchFamily="18" charset="0"/>
              </a:rPr>
              <a:t>Sampling is typically used in data mining because </a:t>
            </a:r>
            <a:r>
              <a:rPr lang="en-US" dirty="0" smtClean="0">
                <a:solidFill>
                  <a:srgbClr val="CC6600"/>
                </a:solidFill>
                <a:cs typeface="Times New Roman" pitchFamily="18" charset="0"/>
              </a:rPr>
              <a:t>processing</a:t>
            </a:r>
            <a:r>
              <a:rPr lang="en-US" dirty="0" smtClean="0">
                <a:cs typeface="Times New Roman" pitchFamily="18" charset="0"/>
              </a:rPr>
              <a:t> the entire set of data of interest is too expensive or time consuming.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102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Sampling … </a:t>
            </a:r>
          </a:p>
        </p:txBody>
      </p:sp>
      <p:sp>
        <p:nvSpPr>
          <p:cNvPr id="35843" name="Rectangle 1029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key principle for effective sampling is the following: 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Using a sample will work almost as well as using the entire data set, if the sample is </a:t>
            </a:r>
            <a:r>
              <a:rPr lang="en-US" dirty="0" smtClean="0">
                <a:solidFill>
                  <a:srgbClr val="CC6600"/>
                </a:solidFill>
              </a:rPr>
              <a:t>representative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lvl="1"/>
            <a:r>
              <a:rPr lang="en-US" dirty="0" smtClean="0"/>
              <a:t>A sample is </a:t>
            </a:r>
            <a:r>
              <a:rPr lang="en-US" dirty="0" smtClean="0">
                <a:solidFill>
                  <a:srgbClr val="CC6600"/>
                </a:solidFill>
              </a:rPr>
              <a:t>representative</a:t>
            </a:r>
            <a:r>
              <a:rPr lang="en-US" dirty="0" smtClean="0"/>
              <a:t> if it has approximately the same properties (of interest) as the original set of data 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050"/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8585200" cy="685800"/>
          </a:xfrm>
        </p:spPr>
        <p:txBody>
          <a:bodyPr/>
          <a:lstStyle/>
          <a:p>
            <a:r>
              <a:rPr lang="en-US" smtClean="0"/>
              <a:t>Sample Size</a:t>
            </a:r>
          </a:p>
        </p:txBody>
      </p:sp>
      <p:sp>
        <p:nvSpPr>
          <p:cNvPr id="36867" name="Rectangle 2051"/>
          <p:cNvSpPr>
            <a:spLocks noGrp="1" noChangeArrowheads="1"/>
          </p:cNvSpPr>
          <p:nvPr>
            <p:ph type="body" idx="1"/>
          </p:nvPr>
        </p:nvSpPr>
        <p:spPr>
          <a:xfrm>
            <a:off x="146050" y="990600"/>
            <a:ext cx="8394700" cy="5029200"/>
          </a:xfrm>
          <a:noFill/>
        </p:spPr>
        <p:txBody>
          <a:bodyPr/>
          <a:lstStyle/>
          <a:p>
            <a:pPr marL="285750" indent="-285750" algn="just">
              <a:lnSpc>
                <a:spcPct val="95000"/>
              </a:lnSpc>
              <a:spcBef>
                <a:spcPct val="20000"/>
              </a:spcBef>
            </a:pPr>
            <a:endParaRPr lang="en-US" b="1" smtClean="0">
              <a:latin typeface="Times New Roman" pitchFamily="18" charset="0"/>
              <a:cs typeface="Times New Roman" pitchFamily="18" charset="0"/>
            </a:endParaRPr>
          </a:p>
          <a:p>
            <a:pPr marL="285750" indent="-285750" algn="just">
              <a:lnSpc>
                <a:spcPct val="95000"/>
              </a:lnSpc>
              <a:spcBef>
                <a:spcPct val="20000"/>
              </a:spcBef>
              <a:buFont typeface="Monotype Sorts" charset="2"/>
              <a:buNone/>
            </a:pPr>
            <a:r>
              <a:rPr lang="en-US" b="1" smtClean="0">
                <a:latin typeface="Times New Roman" pitchFamily="18" charset="0"/>
                <a:cs typeface="Times New Roman" pitchFamily="18" charset="0"/>
              </a:rPr>
              <a:t> </a:t>
            </a:r>
          </a:p>
        </p:txBody>
      </p:sp>
      <p:pic>
        <p:nvPicPr>
          <p:cNvPr id="36868" name="Picture 205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56" r="12498"/>
          <a:stretch>
            <a:fillRect/>
          </a:stretch>
        </p:blipFill>
        <p:spPr bwMode="auto">
          <a:xfrm>
            <a:off x="52388" y="1844675"/>
            <a:ext cx="3198812" cy="310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69" name="Picture 205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56" t="13811" r="14642" b="10954"/>
          <a:stretch>
            <a:fillRect/>
          </a:stretch>
        </p:blipFill>
        <p:spPr bwMode="auto">
          <a:xfrm>
            <a:off x="3048000" y="2206625"/>
            <a:ext cx="3198813" cy="2406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70" name="Picture 205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06" r="13213"/>
          <a:stretch>
            <a:fillRect/>
          </a:stretch>
        </p:blipFill>
        <p:spPr bwMode="auto">
          <a:xfrm>
            <a:off x="5943600" y="1828800"/>
            <a:ext cx="3198813" cy="3189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71" name="Text Box 2055"/>
          <p:cNvSpPr txBox="1">
            <a:spLocks noChangeArrowheads="1"/>
          </p:cNvSpPr>
          <p:nvPr/>
        </p:nvSpPr>
        <p:spPr bwMode="auto">
          <a:xfrm>
            <a:off x="914400" y="4495800"/>
            <a:ext cx="80772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/>
              <a:t>8000 points		         2000 Points			500 Points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Sampling</a:t>
            </a:r>
          </a:p>
        </p:txBody>
      </p:sp>
      <p:sp>
        <p:nvSpPr>
          <p:cNvPr id="37891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411163" y="990600"/>
            <a:ext cx="8580437" cy="5181600"/>
          </a:xfrm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 dirty="0" smtClean="0"/>
              <a:t>Simple Random Sampling</a:t>
            </a:r>
          </a:p>
          <a:p>
            <a:pPr marL="749300" lvl="1">
              <a:lnSpc>
                <a:spcPct val="90000"/>
              </a:lnSpc>
            </a:pPr>
            <a:r>
              <a:rPr lang="en-US" dirty="0" smtClean="0"/>
              <a:t>There is an equal probability of selecting any particular item</a:t>
            </a:r>
          </a:p>
          <a:p>
            <a:pPr marL="749300" lvl="1">
              <a:lnSpc>
                <a:spcPct val="90000"/>
              </a:lnSpc>
            </a:pPr>
            <a:r>
              <a:rPr lang="en-US" dirty="0" smtClean="0"/>
              <a:t>Sampling without replacement</a:t>
            </a:r>
          </a:p>
          <a:p>
            <a:pPr marL="1147763" lvl="2" indent="-284163">
              <a:lnSpc>
                <a:spcPct val="90000"/>
              </a:lnSpc>
            </a:pPr>
            <a:r>
              <a:rPr lang="en-US" sz="2400" dirty="0" smtClean="0"/>
              <a:t>As each item is selected, it is removed from the population</a:t>
            </a:r>
          </a:p>
          <a:p>
            <a:pPr marL="749300" lvl="1">
              <a:lnSpc>
                <a:spcPct val="90000"/>
              </a:lnSpc>
            </a:pPr>
            <a:r>
              <a:rPr lang="en-US" dirty="0" smtClean="0"/>
              <a:t>Sampling with replacement</a:t>
            </a:r>
          </a:p>
          <a:p>
            <a:pPr marL="1147763" lvl="2" indent="-284163">
              <a:lnSpc>
                <a:spcPct val="90000"/>
              </a:lnSpc>
            </a:pPr>
            <a:r>
              <a:rPr lang="en-US" sz="2400" dirty="0" smtClean="0"/>
              <a:t>Objects are not removed from the population as they are selected for the sample.   </a:t>
            </a:r>
          </a:p>
          <a:p>
            <a:pPr marL="1147763" lvl="2" indent="-284163"/>
            <a:r>
              <a:rPr lang="en-US" sz="2400" dirty="0"/>
              <a:t>In sampling with replacement, the same object can be picked up more than once</a:t>
            </a:r>
          </a:p>
          <a:p>
            <a:pPr>
              <a:lnSpc>
                <a:spcPct val="90000"/>
              </a:lnSpc>
            </a:pPr>
            <a:r>
              <a:rPr lang="en-US" dirty="0" smtClean="0"/>
              <a:t>Stratified sampling</a:t>
            </a:r>
          </a:p>
          <a:p>
            <a:pPr marL="749300" lvl="1">
              <a:lnSpc>
                <a:spcPct val="90000"/>
              </a:lnSpc>
            </a:pPr>
            <a:r>
              <a:rPr lang="en-US" dirty="0" smtClean="0"/>
              <a:t>Split the data into several partitions; then draw random samples from each partition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1026"/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8585200" cy="685800"/>
          </a:xfrm>
        </p:spPr>
        <p:txBody>
          <a:bodyPr/>
          <a:lstStyle/>
          <a:p>
            <a:r>
              <a:rPr lang="en-US" smtClean="0"/>
              <a:t>Sample Size</a:t>
            </a:r>
          </a:p>
        </p:txBody>
      </p:sp>
      <p:sp>
        <p:nvSpPr>
          <p:cNvPr id="38915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146050" y="990600"/>
            <a:ext cx="8394700" cy="5029200"/>
          </a:xfrm>
          <a:noFill/>
        </p:spPr>
        <p:txBody>
          <a:bodyPr/>
          <a:lstStyle/>
          <a:p>
            <a:pPr marL="285750" indent="-285750" algn="just">
              <a:lnSpc>
                <a:spcPct val="95000"/>
              </a:lnSpc>
              <a:spcBef>
                <a:spcPct val="20000"/>
              </a:spcBef>
              <a:tabLst>
                <a:tab pos="1198563" algn="l"/>
              </a:tabLst>
            </a:pPr>
            <a:r>
              <a:rPr lang="en-US" b="1" smtClean="0">
                <a:latin typeface="Times New Roman" pitchFamily="18" charset="0"/>
                <a:cs typeface="Times New Roman" pitchFamily="18" charset="0"/>
              </a:rPr>
              <a:t>What sample size is necessary to get at least one object from each of 10 equal-sized groups.</a:t>
            </a:r>
          </a:p>
        </p:txBody>
      </p:sp>
      <p:pic>
        <p:nvPicPr>
          <p:cNvPr id="812037" name="Picture 102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1905000"/>
            <a:ext cx="5786438" cy="434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2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9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Curse of Dimensionality</a:t>
            </a:r>
          </a:p>
        </p:txBody>
      </p:sp>
      <p:sp>
        <p:nvSpPr>
          <p:cNvPr id="39939" name="Rectangle 10"/>
          <p:cNvSpPr>
            <a:spLocks noGrp="1" noChangeArrowheads="1"/>
          </p:cNvSpPr>
          <p:nvPr>
            <p:ph type="body" sz="half" idx="1"/>
          </p:nvPr>
        </p:nvSpPr>
        <p:spPr>
          <a:xfrm>
            <a:off x="76200" y="1143000"/>
            <a:ext cx="4083050" cy="5181600"/>
          </a:xfrm>
        </p:spPr>
        <p:txBody>
          <a:bodyPr/>
          <a:lstStyle/>
          <a:p>
            <a:r>
              <a:rPr lang="en-US" sz="2400" dirty="0" smtClean="0"/>
              <a:t>When dimensionality increases, data becomes increasingly sparse in the space that it occupies</a:t>
            </a:r>
          </a:p>
          <a:p>
            <a:endParaRPr lang="en-US" sz="2400" dirty="0" smtClean="0"/>
          </a:p>
          <a:p>
            <a:r>
              <a:rPr lang="en-US" sz="2400" dirty="0" smtClean="0"/>
              <a:t>Definitions of density and distance between points, which are critical for clustering and outlier detection, become less meaningful</a:t>
            </a:r>
          </a:p>
        </p:txBody>
      </p:sp>
      <p:sp>
        <p:nvSpPr>
          <p:cNvPr id="39940" name="Text Box 4"/>
          <p:cNvSpPr txBox="1">
            <a:spLocks noChangeArrowheads="1"/>
          </p:cNvSpPr>
          <p:nvPr/>
        </p:nvSpPr>
        <p:spPr bwMode="auto">
          <a:xfrm>
            <a:off x="1676400" y="3657600"/>
            <a:ext cx="16002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endParaRPr lang="en-US"/>
          </a:p>
        </p:txBody>
      </p:sp>
      <p:sp>
        <p:nvSpPr>
          <p:cNvPr id="39941" name="Rectangle 5"/>
          <p:cNvSpPr>
            <a:spLocks noChangeArrowheads="1"/>
          </p:cNvSpPr>
          <p:nvPr/>
        </p:nvSpPr>
        <p:spPr bwMode="auto">
          <a:xfrm>
            <a:off x="1717675" y="5984875"/>
            <a:ext cx="1841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endParaRPr lang="en-US"/>
          </a:p>
        </p:txBody>
      </p:sp>
      <p:pic>
        <p:nvPicPr>
          <p:cNvPr id="39942" name="Picture 11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02" r="8356"/>
          <a:stretch>
            <a:fillRect/>
          </a:stretch>
        </p:blipFill>
        <p:spPr>
          <a:xfrm>
            <a:off x="4114800" y="1066800"/>
            <a:ext cx="5029200" cy="3963988"/>
          </a:xfrm>
          <a:noFill/>
        </p:spPr>
      </p:pic>
      <p:sp>
        <p:nvSpPr>
          <p:cNvPr id="39943" name="Text Box 13"/>
          <p:cNvSpPr txBox="1">
            <a:spLocks noChangeArrowheads="1"/>
          </p:cNvSpPr>
          <p:nvPr/>
        </p:nvSpPr>
        <p:spPr bwMode="auto">
          <a:xfrm>
            <a:off x="3733800" y="5105400"/>
            <a:ext cx="5334000" cy="115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14300" indent="-114300"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  <a:buFontTx/>
              <a:buChar char="•"/>
            </a:pPr>
            <a:r>
              <a:rPr lang="en-US" sz="2000"/>
              <a:t>Randomly generate 500 points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US" sz="2000"/>
              <a:t>Compute difference between max and min distance between any pair of points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Dimensionality Reduction</a:t>
            </a:r>
          </a:p>
        </p:txBody>
      </p:sp>
      <p:sp>
        <p:nvSpPr>
          <p:cNvPr id="40963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smtClean="0"/>
              <a:t>Purpose:</a:t>
            </a:r>
          </a:p>
          <a:p>
            <a:pPr lvl="1">
              <a:lnSpc>
                <a:spcPct val="90000"/>
              </a:lnSpc>
            </a:pPr>
            <a:r>
              <a:rPr lang="en-US" smtClean="0"/>
              <a:t>Avoid curse of dimensionality</a:t>
            </a:r>
          </a:p>
          <a:p>
            <a:pPr lvl="1">
              <a:lnSpc>
                <a:spcPct val="90000"/>
              </a:lnSpc>
            </a:pPr>
            <a:r>
              <a:rPr lang="en-US" smtClean="0"/>
              <a:t>Reduce amount of time and memory required by data mining algorithms</a:t>
            </a:r>
          </a:p>
          <a:p>
            <a:pPr lvl="1">
              <a:lnSpc>
                <a:spcPct val="90000"/>
              </a:lnSpc>
            </a:pPr>
            <a:r>
              <a:rPr lang="en-US" smtClean="0"/>
              <a:t>Allow data to be more easily visualized</a:t>
            </a:r>
          </a:p>
          <a:p>
            <a:pPr lvl="1">
              <a:lnSpc>
                <a:spcPct val="90000"/>
              </a:lnSpc>
            </a:pPr>
            <a:r>
              <a:rPr lang="en-US" smtClean="0"/>
              <a:t>May help to eliminate irrelevant features or reduce noise</a:t>
            </a:r>
          </a:p>
          <a:p>
            <a:pPr lvl="4">
              <a:lnSpc>
                <a:spcPct val="90000"/>
              </a:lnSpc>
            </a:pPr>
            <a:endParaRPr lang="en-US" smtClean="0"/>
          </a:p>
          <a:p>
            <a:pPr>
              <a:lnSpc>
                <a:spcPct val="90000"/>
              </a:lnSpc>
            </a:pPr>
            <a:r>
              <a:rPr lang="en-US" smtClean="0"/>
              <a:t>Techniques</a:t>
            </a:r>
          </a:p>
          <a:p>
            <a:pPr lvl="1">
              <a:lnSpc>
                <a:spcPct val="90000"/>
              </a:lnSpc>
            </a:pPr>
            <a:r>
              <a:rPr lang="en-US" smtClean="0"/>
              <a:t>Principal Components Analysis (PCA)</a:t>
            </a:r>
          </a:p>
          <a:p>
            <a:pPr lvl="1">
              <a:lnSpc>
                <a:spcPct val="90000"/>
              </a:lnSpc>
            </a:pPr>
            <a:r>
              <a:rPr lang="en-US" smtClean="0"/>
              <a:t>Singular Value Decomposition</a:t>
            </a:r>
          </a:p>
          <a:p>
            <a:pPr lvl="1">
              <a:lnSpc>
                <a:spcPct val="90000"/>
              </a:lnSpc>
            </a:pPr>
            <a:r>
              <a:rPr lang="en-US" smtClean="0"/>
              <a:t>Others: supervised and non-linear techniques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Properties of Attribute Values </a:t>
            </a:r>
          </a:p>
        </p:txBody>
      </p:sp>
      <p:sp>
        <p:nvSpPr>
          <p:cNvPr id="8195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The type of an attribute depends on which of the following properties/operations it possesses:</a:t>
            </a:r>
          </a:p>
          <a:p>
            <a:pPr lvl="1"/>
            <a:r>
              <a:rPr lang="en-US" dirty="0" smtClean="0"/>
              <a:t>Distinctness:  		</a:t>
            </a:r>
            <a:r>
              <a:rPr lang="en-US" sz="2800" dirty="0" smtClean="0"/>
              <a:t>=  </a:t>
            </a:r>
            <a:r>
              <a:rPr lang="en-US" sz="2800" dirty="0" smtClean="0">
                <a:sym typeface="Symbol" pitchFamily="18" charset="2"/>
              </a:rPr>
              <a:t></a:t>
            </a:r>
            <a:r>
              <a:rPr lang="en-US" dirty="0" smtClean="0">
                <a:sym typeface="Symbol" pitchFamily="18" charset="2"/>
              </a:rPr>
              <a:t>		</a:t>
            </a:r>
            <a:endParaRPr lang="en-US" dirty="0" smtClean="0"/>
          </a:p>
          <a:p>
            <a:pPr lvl="1"/>
            <a:r>
              <a:rPr lang="en-US" dirty="0" smtClean="0"/>
              <a:t>Order:  			</a:t>
            </a:r>
            <a:r>
              <a:rPr lang="en-US" sz="2800" dirty="0" smtClean="0"/>
              <a:t>&lt;  &gt;</a:t>
            </a:r>
            <a:r>
              <a:rPr lang="en-US" dirty="0" smtClean="0"/>
              <a:t>  		</a:t>
            </a:r>
          </a:p>
          <a:p>
            <a:pPr lvl="1"/>
            <a:r>
              <a:rPr lang="en-US" dirty="0" smtClean="0"/>
              <a:t>Differences are		</a:t>
            </a:r>
            <a:r>
              <a:rPr lang="en-US" sz="2800" dirty="0" smtClean="0"/>
              <a:t>+  -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smtClean="0"/>
              <a:t>meaningful : 		</a:t>
            </a:r>
          </a:p>
          <a:p>
            <a:pPr lvl="1"/>
            <a:r>
              <a:rPr lang="en-US" dirty="0" smtClean="0"/>
              <a:t>Ratios are  		 </a:t>
            </a:r>
            <a:r>
              <a:rPr lang="en-US" sz="2800" dirty="0" smtClean="0"/>
              <a:t>*  /</a:t>
            </a:r>
            <a:br>
              <a:rPr lang="en-US" sz="2800" dirty="0" smtClean="0"/>
            </a:br>
            <a:r>
              <a:rPr lang="en-US" dirty="0"/>
              <a:t>meaningful</a:t>
            </a:r>
          </a:p>
          <a:p>
            <a:pPr lvl="4"/>
            <a:endParaRPr lang="en-US" sz="1400" dirty="0" smtClean="0"/>
          </a:p>
          <a:p>
            <a:pPr lvl="1"/>
            <a:r>
              <a:rPr lang="en-US" dirty="0" smtClean="0"/>
              <a:t>Nominal attribute: distinctness</a:t>
            </a:r>
          </a:p>
          <a:p>
            <a:pPr lvl="1"/>
            <a:r>
              <a:rPr lang="en-US" dirty="0" smtClean="0"/>
              <a:t>Ordinal attribute: distinctness &amp; order</a:t>
            </a:r>
          </a:p>
          <a:p>
            <a:pPr lvl="1"/>
            <a:r>
              <a:rPr lang="en-US" dirty="0" smtClean="0"/>
              <a:t>Interval attribute: distinctness, order &amp; meaningful differences</a:t>
            </a:r>
          </a:p>
          <a:p>
            <a:pPr lvl="1"/>
            <a:r>
              <a:rPr lang="en-US" dirty="0" smtClean="0"/>
              <a:t>Ratio attribute: all 4 properties/operations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105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Dimensionality Reduction: PCA</a:t>
            </a:r>
          </a:p>
        </p:txBody>
      </p:sp>
      <p:sp>
        <p:nvSpPr>
          <p:cNvPr id="41987" name="Rectangle 105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Goal is to find a projection that captures the largest  amount of variation in data</a:t>
            </a:r>
          </a:p>
          <a:p>
            <a:endParaRPr lang="en-US" smtClean="0"/>
          </a:p>
        </p:txBody>
      </p:sp>
      <p:grpSp>
        <p:nvGrpSpPr>
          <p:cNvPr id="41988" name="Group 1088"/>
          <p:cNvGrpSpPr>
            <a:grpSpLocks/>
          </p:cNvGrpSpPr>
          <p:nvPr/>
        </p:nvGrpSpPr>
        <p:grpSpPr bwMode="auto">
          <a:xfrm>
            <a:off x="2057400" y="2286000"/>
            <a:ext cx="3546475" cy="4051300"/>
            <a:chOff x="1498" y="1664"/>
            <a:chExt cx="2234" cy="1950"/>
          </a:xfrm>
        </p:grpSpPr>
        <p:sp>
          <p:nvSpPr>
            <p:cNvPr id="41989" name="Line 1059"/>
            <p:cNvSpPr>
              <a:spLocks noChangeShapeType="1"/>
            </p:cNvSpPr>
            <p:nvPr/>
          </p:nvSpPr>
          <p:spPr bwMode="auto">
            <a:xfrm flipV="1">
              <a:off x="1820" y="1664"/>
              <a:ext cx="0" cy="165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990" name="Line 1060"/>
            <p:cNvSpPr>
              <a:spLocks noChangeShapeType="1"/>
            </p:cNvSpPr>
            <p:nvPr/>
          </p:nvSpPr>
          <p:spPr bwMode="auto">
            <a:xfrm>
              <a:off x="1820" y="3320"/>
              <a:ext cx="171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991" name="Line 1061"/>
            <p:cNvSpPr>
              <a:spLocks noChangeShapeType="1"/>
            </p:cNvSpPr>
            <p:nvPr/>
          </p:nvSpPr>
          <p:spPr bwMode="auto">
            <a:xfrm flipV="1">
              <a:off x="1828" y="2429"/>
              <a:ext cx="1632" cy="882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992" name="Oval 1063"/>
            <p:cNvSpPr>
              <a:spLocks noChangeArrowheads="1"/>
            </p:cNvSpPr>
            <p:nvPr/>
          </p:nvSpPr>
          <p:spPr bwMode="auto">
            <a:xfrm>
              <a:off x="2164" y="2946"/>
              <a:ext cx="47" cy="49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993" name="Oval 1064"/>
            <p:cNvSpPr>
              <a:spLocks noChangeArrowheads="1"/>
            </p:cNvSpPr>
            <p:nvPr/>
          </p:nvSpPr>
          <p:spPr bwMode="auto">
            <a:xfrm>
              <a:off x="2340" y="2805"/>
              <a:ext cx="47" cy="49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994" name="Oval 1065"/>
            <p:cNvSpPr>
              <a:spLocks noChangeArrowheads="1"/>
            </p:cNvSpPr>
            <p:nvPr/>
          </p:nvSpPr>
          <p:spPr bwMode="auto">
            <a:xfrm>
              <a:off x="2044" y="3129"/>
              <a:ext cx="47" cy="49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995" name="Oval 1066"/>
            <p:cNvSpPr>
              <a:spLocks noChangeArrowheads="1"/>
            </p:cNvSpPr>
            <p:nvPr/>
          </p:nvSpPr>
          <p:spPr bwMode="auto">
            <a:xfrm>
              <a:off x="2428" y="2872"/>
              <a:ext cx="47" cy="48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996" name="Oval 1067"/>
            <p:cNvSpPr>
              <a:spLocks noChangeArrowheads="1"/>
            </p:cNvSpPr>
            <p:nvPr/>
          </p:nvSpPr>
          <p:spPr bwMode="auto">
            <a:xfrm>
              <a:off x="2332" y="2938"/>
              <a:ext cx="47" cy="49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997" name="Oval 1068"/>
            <p:cNvSpPr>
              <a:spLocks noChangeArrowheads="1"/>
            </p:cNvSpPr>
            <p:nvPr/>
          </p:nvSpPr>
          <p:spPr bwMode="auto">
            <a:xfrm>
              <a:off x="2692" y="2930"/>
              <a:ext cx="47" cy="49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998" name="Oval 1069"/>
            <p:cNvSpPr>
              <a:spLocks noChangeArrowheads="1"/>
            </p:cNvSpPr>
            <p:nvPr/>
          </p:nvSpPr>
          <p:spPr bwMode="auto">
            <a:xfrm>
              <a:off x="2612" y="3138"/>
              <a:ext cx="47" cy="49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999" name="Oval 1070"/>
            <p:cNvSpPr>
              <a:spLocks noChangeArrowheads="1"/>
            </p:cNvSpPr>
            <p:nvPr/>
          </p:nvSpPr>
          <p:spPr bwMode="auto">
            <a:xfrm>
              <a:off x="2468" y="3071"/>
              <a:ext cx="47" cy="49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000" name="Oval 1071"/>
            <p:cNvSpPr>
              <a:spLocks noChangeArrowheads="1"/>
            </p:cNvSpPr>
            <p:nvPr/>
          </p:nvSpPr>
          <p:spPr bwMode="auto">
            <a:xfrm>
              <a:off x="2588" y="2730"/>
              <a:ext cx="47" cy="49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001" name="Oval 1072"/>
            <p:cNvSpPr>
              <a:spLocks noChangeArrowheads="1"/>
            </p:cNvSpPr>
            <p:nvPr/>
          </p:nvSpPr>
          <p:spPr bwMode="auto">
            <a:xfrm>
              <a:off x="2964" y="2805"/>
              <a:ext cx="47" cy="49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002" name="Oval 1073"/>
            <p:cNvSpPr>
              <a:spLocks noChangeArrowheads="1"/>
            </p:cNvSpPr>
            <p:nvPr/>
          </p:nvSpPr>
          <p:spPr bwMode="auto">
            <a:xfrm>
              <a:off x="3204" y="2480"/>
              <a:ext cx="47" cy="49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003" name="Oval 1074"/>
            <p:cNvSpPr>
              <a:spLocks noChangeArrowheads="1"/>
            </p:cNvSpPr>
            <p:nvPr/>
          </p:nvSpPr>
          <p:spPr bwMode="auto">
            <a:xfrm>
              <a:off x="2236" y="3154"/>
              <a:ext cx="47" cy="49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004" name="Oval 1075"/>
            <p:cNvSpPr>
              <a:spLocks noChangeArrowheads="1"/>
            </p:cNvSpPr>
            <p:nvPr/>
          </p:nvSpPr>
          <p:spPr bwMode="auto">
            <a:xfrm>
              <a:off x="2756" y="2713"/>
              <a:ext cx="47" cy="49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005" name="Oval 1076"/>
            <p:cNvSpPr>
              <a:spLocks noChangeArrowheads="1"/>
            </p:cNvSpPr>
            <p:nvPr/>
          </p:nvSpPr>
          <p:spPr bwMode="auto">
            <a:xfrm>
              <a:off x="2932" y="2530"/>
              <a:ext cx="47" cy="49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006" name="Oval 1077"/>
            <p:cNvSpPr>
              <a:spLocks noChangeArrowheads="1"/>
            </p:cNvSpPr>
            <p:nvPr/>
          </p:nvSpPr>
          <p:spPr bwMode="auto">
            <a:xfrm>
              <a:off x="2452" y="2738"/>
              <a:ext cx="47" cy="49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007" name="Oval 1078"/>
            <p:cNvSpPr>
              <a:spLocks noChangeArrowheads="1"/>
            </p:cNvSpPr>
            <p:nvPr/>
          </p:nvSpPr>
          <p:spPr bwMode="auto">
            <a:xfrm>
              <a:off x="2836" y="2614"/>
              <a:ext cx="47" cy="48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008" name="Oval 1079"/>
            <p:cNvSpPr>
              <a:spLocks noChangeArrowheads="1"/>
            </p:cNvSpPr>
            <p:nvPr/>
          </p:nvSpPr>
          <p:spPr bwMode="auto">
            <a:xfrm>
              <a:off x="2908" y="2955"/>
              <a:ext cx="47" cy="49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009" name="Freeform 1080"/>
            <p:cNvSpPr>
              <a:spLocks/>
            </p:cNvSpPr>
            <p:nvPr/>
          </p:nvSpPr>
          <p:spPr bwMode="auto">
            <a:xfrm>
              <a:off x="1928" y="2409"/>
              <a:ext cx="1457" cy="1006"/>
            </a:xfrm>
            <a:custGeom>
              <a:avLst/>
              <a:gdLst>
                <a:gd name="T0" fmla="*/ 4 w 1457"/>
                <a:gd name="T1" fmla="*/ 1002 h 968"/>
                <a:gd name="T2" fmla="*/ 212 w 1457"/>
                <a:gd name="T3" fmla="*/ 488 h 968"/>
                <a:gd name="T4" fmla="*/ 716 w 1457"/>
                <a:gd name="T5" fmla="*/ 166 h 968"/>
                <a:gd name="T6" fmla="*/ 1356 w 1457"/>
                <a:gd name="T7" fmla="*/ 26 h 968"/>
                <a:gd name="T8" fmla="*/ 1324 w 1457"/>
                <a:gd name="T9" fmla="*/ 318 h 968"/>
                <a:gd name="T10" fmla="*/ 940 w 1457"/>
                <a:gd name="T11" fmla="*/ 882 h 968"/>
                <a:gd name="T12" fmla="*/ 188 w 1457"/>
                <a:gd name="T13" fmla="*/ 1194 h 968"/>
                <a:gd name="T14" fmla="*/ 4 w 1457"/>
                <a:gd name="T15" fmla="*/ 1002 h 96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57"/>
                <a:gd name="T25" fmla="*/ 0 h 968"/>
                <a:gd name="T26" fmla="*/ 1457 w 1457"/>
                <a:gd name="T27" fmla="*/ 968 h 968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57" h="968">
                  <a:moveTo>
                    <a:pt x="4" y="796"/>
                  </a:moveTo>
                  <a:cubicBezTo>
                    <a:pt x="8" y="703"/>
                    <a:pt x="93" y="499"/>
                    <a:pt x="212" y="388"/>
                  </a:cubicBezTo>
                  <a:cubicBezTo>
                    <a:pt x="331" y="277"/>
                    <a:pt x="525" y="193"/>
                    <a:pt x="716" y="132"/>
                  </a:cubicBezTo>
                  <a:cubicBezTo>
                    <a:pt x="907" y="71"/>
                    <a:pt x="1255" y="0"/>
                    <a:pt x="1356" y="20"/>
                  </a:cubicBezTo>
                  <a:cubicBezTo>
                    <a:pt x="1457" y="40"/>
                    <a:pt x="1393" y="139"/>
                    <a:pt x="1324" y="252"/>
                  </a:cubicBezTo>
                  <a:cubicBezTo>
                    <a:pt x="1255" y="365"/>
                    <a:pt x="1129" y="584"/>
                    <a:pt x="940" y="700"/>
                  </a:cubicBezTo>
                  <a:cubicBezTo>
                    <a:pt x="751" y="816"/>
                    <a:pt x="344" y="928"/>
                    <a:pt x="188" y="948"/>
                  </a:cubicBezTo>
                  <a:cubicBezTo>
                    <a:pt x="32" y="968"/>
                    <a:pt x="0" y="889"/>
                    <a:pt x="4" y="796"/>
                  </a:cubicBezTo>
                  <a:close/>
                </a:path>
              </a:pathLst>
            </a:custGeom>
            <a:noFill/>
            <a:ln w="19050">
              <a:solidFill>
                <a:srgbClr val="FF0000"/>
              </a:solidFill>
              <a:prstDash val="dash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010" name="Oval 1081"/>
            <p:cNvSpPr>
              <a:spLocks noChangeArrowheads="1"/>
            </p:cNvSpPr>
            <p:nvPr/>
          </p:nvSpPr>
          <p:spPr bwMode="auto">
            <a:xfrm>
              <a:off x="2124" y="3271"/>
              <a:ext cx="47" cy="49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011" name="Text Box 1085"/>
            <p:cNvSpPr txBox="1">
              <a:spLocks noChangeArrowheads="1"/>
            </p:cNvSpPr>
            <p:nvPr/>
          </p:nvSpPr>
          <p:spPr bwMode="auto">
            <a:xfrm>
              <a:off x="1498" y="1666"/>
              <a:ext cx="276" cy="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ctr"/>
              <a:r>
                <a:rPr lang="en-US" sz="2400" b="0">
                  <a:latin typeface="Times New Roman" pitchFamily="18" charset="0"/>
                </a:rPr>
                <a:t>x</a:t>
              </a:r>
              <a:r>
                <a:rPr lang="en-US" sz="2400" b="0" baseline="-25000">
                  <a:latin typeface="Times New Roman" pitchFamily="18" charset="0"/>
                </a:rPr>
                <a:t>2</a:t>
              </a:r>
            </a:p>
          </p:txBody>
        </p:sp>
        <p:sp>
          <p:nvSpPr>
            <p:cNvPr id="42012" name="Text Box 1086"/>
            <p:cNvSpPr txBox="1">
              <a:spLocks noChangeArrowheads="1"/>
            </p:cNvSpPr>
            <p:nvPr/>
          </p:nvSpPr>
          <p:spPr bwMode="auto">
            <a:xfrm>
              <a:off x="3456" y="3394"/>
              <a:ext cx="276" cy="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ctr"/>
              <a:r>
                <a:rPr lang="en-US" sz="2400" b="0">
                  <a:latin typeface="Times New Roman" pitchFamily="18" charset="0"/>
                </a:rPr>
                <a:t>x</a:t>
              </a:r>
              <a:r>
                <a:rPr lang="en-US" sz="2400" b="0" baseline="-25000">
                  <a:latin typeface="Times New Roman" pitchFamily="18" charset="0"/>
                </a:rPr>
                <a:t>1</a:t>
              </a:r>
            </a:p>
          </p:txBody>
        </p:sp>
        <p:sp>
          <p:nvSpPr>
            <p:cNvPr id="42013" name="Text Box 1087"/>
            <p:cNvSpPr txBox="1">
              <a:spLocks noChangeArrowheads="1"/>
            </p:cNvSpPr>
            <p:nvPr/>
          </p:nvSpPr>
          <p:spPr bwMode="auto">
            <a:xfrm>
              <a:off x="3504" y="2242"/>
              <a:ext cx="201" cy="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ctr"/>
              <a:r>
                <a:rPr lang="en-US" sz="2400" b="0">
                  <a:latin typeface="Times New Roman" pitchFamily="18" charset="0"/>
                </a:rPr>
                <a:t>e</a:t>
              </a:r>
              <a:endParaRPr lang="en-US" sz="2400" b="0" baseline="-25000">
                <a:latin typeface="Times New Roman" pitchFamily="18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3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371600"/>
            <a:ext cx="6097588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76584" name="Picture 4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371600"/>
            <a:ext cx="6097588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76585" name="Picture 4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371600"/>
            <a:ext cx="6097588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76586" name="Picture 4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371600"/>
            <a:ext cx="6097588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76587" name="Picture 4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371600"/>
            <a:ext cx="6097588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Dimensionality Reduction: PCA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6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6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6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6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Feature Subset Selection</a:t>
            </a:r>
          </a:p>
        </p:txBody>
      </p:sp>
      <p:sp>
        <p:nvSpPr>
          <p:cNvPr id="44035" name="Rectangle 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smtClean="0"/>
              <a:t>Another way to reduce dimensionality of data</a:t>
            </a:r>
          </a:p>
          <a:p>
            <a:pPr>
              <a:lnSpc>
                <a:spcPct val="90000"/>
              </a:lnSpc>
            </a:pPr>
            <a:r>
              <a:rPr lang="en-US" smtClean="0"/>
              <a:t>Redundant features </a:t>
            </a:r>
          </a:p>
          <a:p>
            <a:pPr lvl="1">
              <a:lnSpc>
                <a:spcPct val="90000"/>
              </a:lnSpc>
            </a:pPr>
            <a:r>
              <a:rPr lang="en-US" smtClean="0"/>
              <a:t>Duplicate much or all of the information contained in one or more other attributes</a:t>
            </a:r>
          </a:p>
          <a:p>
            <a:pPr lvl="1">
              <a:lnSpc>
                <a:spcPct val="90000"/>
              </a:lnSpc>
            </a:pPr>
            <a:r>
              <a:rPr lang="en-US" smtClean="0"/>
              <a:t>Example: purchase price of a product and the amount of sales tax paid</a:t>
            </a:r>
          </a:p>
          <a:p>
            <a:pPr>
              <a:lnSpc>
                <a:spcPct val="90000"/>
              </a:lnSpc>
            </a:pPr>
            <a:r>
              <a:rPr lang="en-US" smtClean="0"/>
              <a:t>Irrelevant features</a:t>
            </a:r>
          </a:p>
          <a:p>
            <a:pPr lvl="1">
              <a:lnSpc>
                <a:spcPct val="90000"/>
              </a:lnSpc>
            </a:pPr>
            <a:r>
              <a:rPr lang="en-US" smtClean="0"/>
              <a:t>Contain no information that is useful for the data mining task at hand</a:t>
            </a:r>
          </a:p>
          <a:p>
            <a:pPr lvl="1">
              <a:lnSpc>
                <a:spcPct val="90000"/>
              </a:lnSpc>
            </a:pPr>
            <a:r>
              <a:rPr lang="en-US" smtClean="0"/>
              <a:t>Example: students' ID is often irrelevant to the task of predicting students' GPA</a:t>
            </a:r>
          </a:p>
          <a:p>
            <a:pPr>
              <a:lnSpc>
                <a:spcPct val="90000"/>
              </a:lnSpc>
            </a:pPr>
            <a:r>
              <a:rPr lang="en-US" smtClean="0"/>
              <a:t>Many techniques developed, especially for classification</a:t>
            </a:r>
          </a:p>
        </p:txBody>
      </p:sp>
      <p:sp>
        <p:nvSpPr>
          <p:cNvPr id="44036" name="Text Box 4"/>
          <p:cNvSpPr txBox="1">
            <a:spLocks noChangeArrowheads="1"/>
          </p:cNvSpPr>
          <p:nvPr/>
        </p:nvSpPr>
        <p:spPr bwMode="auto">
          <a:xfrm>
            <a:off x="1676400" y="3657600"/>
            <a:ext cx="16002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endParaRPr lang="en-US"/>
          </a:p>
        </p:txBody>
      </p:sp>
      <p:sp>
        <p:nvSpPr>
          <p:cNvPr id="44037" name="Rectangle 5"/>
          <p:cNvSpPr>
            <a:spLocks noChangeArrowheads="1"/>
          </p:cNvSpPr>
          <p:nvPr/>
        </p:nvSpPr>
        <p:spPr bwMode="auto">
          <a:xfrm>
            <a:off x="1717675" y="5984875"/>
            <a:ext cx="1841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Feature Creation</a:t>
            </a:r>
          </a:p>
        </p:txBody>
      </p:sp>
      <p:sp>
        <p:nvSpPr>
          <p:cNvPr id="45059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Create new attributes that can capture the important information in a data set much more efficiently than the original attributes</a:t>
            </a:r>
          </a:p>
          <a:p>
            <a:pPr lvl="4"/>
            <a:endParaRPr lang="en-US" smtClean="0"/>
          </a:p>
          <a:p>
            <a:r>
              <a:rPr lang="en-US" smtClean="0"/>
              <a:t>Three general methodologies:</a:t>
            </a:r>
          </a:p>
          <a:p>
            <a:pPr lvl="1"/>
            <a:r>
              <a:rPr lang="en-US" smtClean="0"/>
              <a:t>Feature extraction</a:t>
            </a:r>
          </a:p>
          <a:p>
            <a:pPr marL="1147763" lvl="2" indent="-233363"/>
            <a:r>
              <a:rPr lang="en-US" sz="2400" smtClean="0"/>
              <a:t> </a:t>
            </a:r>
            <a:r>
              <a:rPr lang="en-US" sz="2200" smtClean="0"/>
              <a:t>Example: extracting edges from images</a:t>
            </a:r>
          </a:p>
          <a:p>
            <a:pPr lvl="1"/>
            <a:r>
              <a:rPr lang="en-US" smtClean="0"/>
              <a:t>Feature construction</a:t>
            </a:r>
          </a:p>
          <a:p>
            <a:pPr marL="1147763" lvl="2" indent="-233363"/>
            <a:r>
              <a:rPr lang="en-US" sz="2200" smtClean="0"/>
              <a:t> Example: dividing mass by volume to get density</a:t>
            </a:r>
            <a:r>
              <a:rPr lang="en-US" sz="2400" smtClean="0"/>
              <a:t> </a:t>
            </a:r>
          </a:p>
          <a:p>
            <a:pPr lvl="1"/>
            <a:r>
              <a:rPr lang="en-US" smtClean="0"/>
              <a:t>Mapping data to new space</a:t>
            </a:r>
          </a:p>
          <a:p>
            <a:pPr marL="1147763" lvl="2" indent="-233363"/>
            <a:r>
              <a:rPr lang="en-US" sz="2200" smtClean="0"/>
              <a:t> Example: Fourier and wavelet analysis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8585200" cy="685800"/>
          </a:xfrm>
        </p:spPr>
        <p:txBody>
          <a:bodyPr/>
          <a:lstStyle/>
          <a:p>
            <a:r>
              <a:rPr lang="en-US" smtClean="0"/>
              <a:t>Mapping Data to a New Space</a:t>
            </a:r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46050" y="990600"/>
            <a:ext cx="8394700" cy="5029200"/>
          </a:xfrm>
          <a:noFill/>
        </p:spPr>
        <p:txBody>
          <a:bodyPr/>
          <a:lstStyle/>
          <a:p>
            <a:pPr marL="285750" indent="-285750" algn="just">
              <a:lnSpc>
                <a:spcPct val="95000"/>
              </a:lnSpc>
              <a:spcBef>
                <a:spcPct val="20000"/>
              </a:spcBef>
              <a:tabLst>
                <a:tab pos="1198563" algn="l"/>
              </a:tabLst>
            </a:pPr>
            <a:endParaRPr lang="en-US" b="1" smtClean="0">
              <a:latin typeface="Times New Roman" pitchFamily="18" charset="0"/>
              <a:cs typeface="Times New Roman" pitchFamily="18" charset="0"/>
            </a:endParaRPr>
          </a:p>
          <a:p>
            <a:pPr marL="285750" indent="-285750" algn="just">
              <a:lnSpc>
                <a:spcPct val="95000"/>
              </a:lnSpc>
              <a:spcBef>
                <a:spcPct val="20000"/>
              </a:spcBef>
              <a:tabLst>
                <a:tab pos="1198563" algn="l"/>
              </a:tabLst>
            </a:pPr>
            <a:endParaRPr lang="en-US" b="1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6084" name="Text Box 4"/>
          <p:cNvSpPr txBox="1">
            <a:spLocks noChangeArrowheads="1"/>
          </p:cNvSpPr>
          <p:nvPr/>
        </p:nvSpPr>
        <p:spPr bwMode="auto">
          <a:xfrm>
            <a:off x="1676400" y="3657600"/>
            <a:ext cx="16002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endParaRPr lang="en-US"/>
          </a:p>
        </p:txBody>
      </p:sp>
      <p:sp>
        <p:nvSpPr>
          <p:cNvPr id="46085" name="Rectangle 5"/>
          <p:cNvSpPr>
            <a:spLocks noChangeArrowheads="1"/>
          </p:cNvSpPr>
          <p:nvPr/>
        </p:nvSpPr>
        <p:spPr bwMode="auto">
          <a:xfrm>
            <a:off x="1717675" y="5984875"/>
            <a:ext cx="1841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endParaRPr lang="en-US"/>
          </a:p>
        </p:txBody>
      </p:sp>
      <p:pic>
        <p:nvPicPr>
          <p:cNvPr id="46086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14"/>
          <a:stretch>
            <a:fillRect/>
          </a:stretch>
        </p:blipFill>
        <p:spPr bwMode="auto">
          <a:xfrm>
            <a:off x="4419600" y="1524000"/>
            <a:ext cx="4699000" cy="3838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087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92" r="6250"/>
          <a:stretch>
            <a:fillRect/>
          </a:stretch>
        </p:blipFill>
        <p:spPr bwMode="auto">
          <a:xfrm>
            <a:off x="76200" y="1366838"/>
            <a:ext cx="4689475" cy="4119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088" name="Text Box 10"/>
          <p:cNvSpPr txBox="1">
            <a:spLocks noChangeArrowheads="1"/>
          </p:cNvSpPr>
          <p:nvPr/>
        </p:nvSpPr>
        <p:spPr bwMode="auto">
          <a:xfrm>
            <a:off x="914400" y="5715000"/>
            <a:ext cx="3886200" cy="42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200"/>
              <a:t>Two Sine Waves + Noise</a:t>
            </a:r>
          </a:p>
        </p:txBody>
      </p:sp>
      <p:sp>
        <p:nvSpPr>
          <p:cNvPr id="46089" name="Text Box 11"/>
          <p:cNvSpPr txBox="1">
            <a:spLocks noChangeArrowheads="1"/>
          </p:cNvSpPr>
          <p:nvPr/>
        </p:nvSpPr>
        <p:spPr bwMode="auto">
          <a:xfrm>
            <a:off x="5867400" y="5715000"/>
            <a:ext cx="2514600" cy="42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200"/>
              <a:t>Frequency</a:t>
            </a:r>
          </a:p>
        </p:txBody>
      </p:sp>
      <p:sp>
        <p:nvSpPr>
          <p:cNvPr id="46090" name="Rectangle 12"/>
          <p:cNvSpPr>
            <a:spLocks noChangeArrowheads="1"/>
          </p:cNvSpPr>
          <p:nvPr/>
        </p:nvSpPr>
        <p:spPr bwMode="auto">
          <a:xfrm>
            <a:off x="298450" y="1143000"/>
            <a:ext cx="8394700" cy="50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/>
          <a:lstStyle/>
          <a:p>
            <a:pPr marL="285750" indent="-285750" algn="just">
              <a:lnSpc>
                <a:spcPct val="95000"/>
              </a:lnSpc>
              <a:spcBef>
                <a:spcPct val="2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charset="2"/>
              <a:buChar char="l"/>
              <a:tabLst>
                <a:tab pos="1198563" algn="l"/>
              </a:tabLst>
            </a:pPr>
            <a:r>
              <a:rPr lang="en-US" sz="2800">
                <a:latin typeface="Times New Roman" pitchFamily="18" charset="0"/>
                <a:cs typeface="Times New Roman" pitchFamily="18" charset="0"/>
              </a:rPr>
              <a:t>Fourier and wavelet transform</a:t>
            </a:r>
          </a:p>
        </p:txBody>
      </p:sp>
      <p:sp>
        <p:nvSpPr>
          <p:cNvPr id="46091" name="Text Box 13"/>
          <p:cNvSpPr txBox="1">
            <a:spLocks noChangeArrowheads="1"/>
          </p:cNvSpPr>
          <p:nvPr/>
        </p:nvSpPr>
        <p:spPr bwMode="auto">
          <a:xfrm>
            <a:off x="5562600" y="5257800"/>
            <a:ext cx="22860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b="0"/>
              <a:t>Frequency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Discretization</a:t>
            </a:r>
          </a:p>
        </p:txBody>
      </p:sp>
      <p:sp>
        <p:nvSpPr>
          <p:cNvPr id="471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CC6600"/>
                </a:solidFill>
              </a:rPr>
              <a:t>Discretization</a:t>
            </a:r>
            <a:r>
              <a:rPr lang="en-US" dirty="0" smtClean="0"/>
              <a:t> is the process of converting a continuous attribute into an ordinal attribute</a:t>
            </a:r>
          </a:p>
          <a:p>
            <a:pPr lvl="1"/>
            <a:r>
              <a:rPr lang="en-US" dirty="0" smtClean="0"/>
              <a:t>A potentially infinite number of values are mapped into  a small number of categories</a:t>
            </a:r>
          </a:p>
          <a:p>
            <a:pPr lvl="1"/>
            <a:r>
              <a:rPr lang="en-US" dirty="0" smtClean="0"/>
              <a:t>Discretization is commonly used in classification</a:t>
            </a:r>
          </a:p>
          <a:p>
            <a:pPr lvl="1"/>
            <a:r>
              <a:rPr lang="en-US" sz="2600" dirty="0" smtClean="0"/>
              <a:t>Many classification algorithms work best if both the independent and dependent variables have only a few values</a:t>
            </a:r>
          </a:p>
          <a:p>
            <a:pPr lvl="1"/>
            <a:r>
              <a:rPr lang="en-US" sz="2600" dirty="0" smtClean="0"/>
              <a:t>We give an illustration of the usefulness of discretization using the Iris data set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Iris Sample Data Set  </a:t>
            </a:r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11163" y="1219200"/>
            <a:ext cx="8351837" cy="19812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400" dirty="0" smtClean="0"/>
              <a:t>Iris Plant data set.</a:t>
            </a:r>
          </a:p>
          <a:p>
            <a:pPr lvl="1">
              <a:lnSpc>
                <a:spcPct val="90000"/>
              </a:lnSpc>
            </a:pPr>
            <a:r>
              <a:rPr lang="en-US" sz="2000" dirty="0" smtClean="0"/>
              <a:t>Can be obtained from the UCI Machine Learning Repository </a:t>
            </a:r>
            <a:br>
              <a:rPr lang="en-US" sz="2000" dirty="0" smtClean="0"/>
            </a:br>
            <a:r>
              <a:rPr lang="en-US" sz="2000" dirty="0" smtClean="0">
                <a:hlinkClick r:id="rId3"/>
              </a:rPr>
              <a:t>http://www.ics.uci.edu/~mlearn/MLRepository.html</a:t>
            </a:r>
            <a:r>
              <a:rPr lang="en-US" sz="2000" dirty="0" smtClean="0"/>
              <a:t> </a:t>
            </a:r>
          </a:p>
          <a:p>
            <a:pPr lvl="1">
              <a:lnSpc>
                <a:spcPct val="90000"/>
              </a:lnSpc>
            </a:pPr>
            <a:r>
              <a:rPr lang="en-US" dirty="0" smtClean="0"/>
              <a:t>From the statistician Douglas Fisher</a:t>
            </a:r>
          </a:p>
          <a:p>
            <a:pPr lvl="1">
              <a:lnSpc>
                <a:spcPct val="90000"/>
              </a:lnSpc>
            </a:pPr>
            <a:r>
              <a:rPr lang="en-US" dirty="0" smtClean="0"/>
              <a:t>Three flower types (classes):</a:t>
            </a:r>
          </a:p>
          <a:p>
            <a:pPr lvl="2">
              <a:lnSpc>
                <a:spcPct val="90000"/>
              </a:lnSpc>
            </a:pPr>
            <a:r>
              <a:rPr lang="en-US" sz="2400" dirty="0" smtClean="0"/>
              <a:t> </a:t>
            </a:r>
            <a:r>
              <a:rPr lang="en-US" sz="2400" dirty="0" err="1" smtClean="0"/>
              <a:t>Setosa</a:t>
            </a:r>
            <a:endParaRPr lang="en-US" sz="2400" dirty="0" smtClean="0"/>
          </a:p>
          <a:p>
            <a:pPr lvl="2">
              <a:lnSpc>
                <a:spcPct val="90000"/>
              </a:lnSpc>
            </a:pPr>
            <a:r>
              <a:rPr lang="en-US" sz="2400" dirty="0" smtClean="0"/>
              <a:t> </a:t>
            </a:r>
            <a:r>
              <a:rPr lang="en-US" sz="2400" dirty="0" err="1"/>
              <a:t>Versicolour</a:t>
            </a:r>
            <a:endParaRPr lang="en-US" sz="2400" dirty="0"/>
          </a:p>
          <a:p>
            <a:pPr lvl="2">
              <a:lnSpc>
                <a:spcPct val="90000"/>
              </a:lnSpc>
            </a:pPr>
            <a:r>
              <a:rPr lang="en-US" sz="2400" dirty="0" smtClean="0"/>
              <a:t> </a:t>
            </a:r>
            <a:r>
              <a:rPr lang="en-US" sz="2400" dirty="0" err="1" smtClean="0"/>
              <a:t>Virginica</a:t>
            </a:r>
            <a:r>
              <a:rPr lang="en-US" sz="2400" dirty="0" smtClean="0"/>
              <a:t> </a:t>
            </a:r>
          </a:p>
          <a:p>
            <a:pPr lvl="1">
              <a:lnSpc>
                <a:spcPct val="90000"/>
              </a:lnSpc>
            </a:pPr>
            <a:r>
              <a:rPr lang="en-US" dirty="0" smtClean="0"/>
              <a:t>Four (non-class) attributes</a:t>
            </a:r>
          </a:p>
          <a:p>
            <a:pPr lvl="2">
              <a:lnSpc>
                <a:spcPct val="90000"/>
              </a:lnSpc>
            </a:pPr>
            <a:r>
              <a:rPr lang="en-US" sz="2400" dirty="0" smtClean="0"/>
              <a:t> Sepal width and length</a:t>
            </a:r>
          </a:p>
          <a:p>
            <a:pPr lvl="2">
              <a:lnSpc>
                <a:spcPct val="90000"/>
              </a:lnSpc>
            </a:pPr>
            <a:r>
              <a:rPr lang="en-US" sz="2400" dirty="0" smtClean="0"/>
              <a:t> Petal width and length</a:t>
            </a:r>
          </a:p>
        </p:txBody>
      </p:sp>
      <p:sp>
        <p:nvSpPr>
          <p:cNvPr id="48132" name="Text Box 4"/>
          <p:cNvSpPr txBox="1">
            <a:spLocks noChangeArrowheads="1"/>
          </p:cNvSpPr>
          <p:nvPr/>
        </p:nvSpPr>
        <p:spPr bwMode="auto">
          <a:xfrm>
            <a:off x="3032125" y="2906713"/>
            <a:ext cx="20732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endParaRPr lang="en-US"/>
          </a:p>
        </p:txBody>
      </p:sp>
      <p:sp>
        <p:nvSpPr>
          <p:cNvPr id="48133" name="Rectangle 5"/>
          <p:cNvSpPr>
            <a:spLocks noChangeArrowheads="1"/>
          </p:cNvSpPr>
          <p:nvPr/>
        </p:nvSpPr>
        <p:spPr bwMode="auto">
          <a:xfrm>
            <a:off x="5334000" y="5257800"/>
            <a:ext cx="3733800" cy="1155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b="0">
                <a:latin typeface="Times New Roman" pitchFamily="18" charset="0"/>
              </a:rPr>
              <a:t>Virginica. Robert H. Mohlenbrock. USDA NRCS. 1995. Northeast wetland flora: Field office guide to plant species. Northeast National Technical Center, Chester, PA. Courtesy of USDA NRCS Wetland Science Institute. </a:t>
            </a:r>
          </a:p>
        </p:txBody>
      </p:sp>
      <p:pic>
        <p:nvPicPr>
          <p:cNvPr id="48134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3048000"/>
            <a:ext cx="3427413" cy="2284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Discretization: Iris Example</a:t>
            </a:r>
          </a:p>
        </p:txBody>
      </p:sp>
      <p:pic>
        <p:nvPicPr>
          <p:cNvPr id="4915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841375"/>
            <a:ext cx="6700838" cy="456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156" name="Rectangle 5"/>
          <p:cNvSpPr>
            <a:spLocks noChangeArrowheads="1"/>
          </p:cNvSpPr>
          <p:nvPr/>
        </p:nvSpPr>
        <p:spPr bwMode="auto">
          <a:xfrm>
            <a:off x="685800" y="5562600"/>
            <a:ext cx="807720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sz="2000" b="0"/>
              <a:t>Petal width low or petal length low implies Setosa.</a:t>
            </a:r>
          </a:p>
          <a:p>
            <a:r>
              <a:rPr lang="en-US" sz="2000" b="0"/>
              <a:t>Petal width medium or petal length medium implies Versicolour.</a:t>
            </a:r>
          </a:p>
          <a:p>
            <a:r>
              <a:rPr lang="en-US" sz="2000" b="0"/>
              <a:t>Petal width high or petal length high implies Virginica.</a:t>
            </a:r>
          </a:p>
        </p:txBody>
      </p:sp>
      <p:grpSp>
        <p:nvGrpSpPr>
          <p:cNvPr id="49157" name="Group 6"/>
          <p:cNvGrpSpPr>
            <a:grpSpLocks/>
          </p:cNvGrpSpPr>
          <p:nvPr/>
        </p:nvGrpSpPr>
        <p:grpSpPr bwMode="auto">
          <a:xfrm>
            <a:off x="304800" y="838200"/>
            <a:ext cx="8534400" cy="152400"/>
            <a:chOff x="264" y="788"/>
            <a:chExt cx="5232" cy="124"/>
          </a:xfrm>
        </p:grpSpPr>
        <p:sp>
          <p:nvSpPr>
            <p:cNvPr id="49158" name="Rectangle 7"/>
            <p:cNvSpPr>
              <a:spLocks noChangeArrowheads="1"/>
            </p:cNvSpPr>
            <p:nvPr/>
          </p:nvSpPr>
          <p:spPr bwMode="auto">
            <a:xfrm>
              <a:off x="264" y="788"/>
              <a:ext cx="5232" cy="61"/>
            </a:xfrm>
            <a:prstGeom prst="rect">
              <a:avLst/>
            </a:prstGeom>
            <a:gradFill rotWithShape="0">
              <a:gsLst>
                <a:gs pos="0">
                  <a:srgbClr val="0E9BBA"/>
                </a:gs>
                <a:gs pos="50000">
                  <a:srgbClr val="12C2E9"/>
                </a:gs>
                <a:gs pos="100000">
                  <a:srgbClr val="0E9BBA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9159" name="Rectangle 8"/>
            <p:cNvSpPr>
              <a:spLocks noChangeArrowheads="1"/>
            </p:cNvSpPr>
            <p:nvPr/>
          </p:nvSpPr>
          <p:spPr bwMode="auto">
            <a:xfrm>
              <a:off x="264" y="881"/>
              <a:ext cx="5232" cy="31"/>
            </a:xfrm>
            <a:prstGeom prst="rect">
              <a:avLst/>
            </a:prstGeom>
            <a:gradFill rotWithShape="0">
              <a:gsLst>
                <a:gs pos="0">
                  <a:srgbClr val="B200B2"/>
                </a:gs>
                <a:gs pos="50000">
                  <a:srgbClr val="FF00FF"/>
                </a:gs>
                <a:gs pos="100000">
                  <a:srgbClr val="B200B2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Discretization: Iris Example …</a:t>
            </a:r>
          </a:p>
        </p:txBody>
      </p:sp>
      <p:grpSp>
        <p:nvGrpSpPr>
          <p:cNvPr id="50179" name="Group 5"/>
          <p:cNvGrpSpPr>
            <a:grpSpLocks/>
          </p:cNvGrpSpPr>
          <p:nvPr/>
        </p:nvGrpSpPr>
        <p:grpSpPr bwMode="auto">
          <a:xfrm>
            <a:off x="304800" y="838200"/>
            <a:ext cx="8534400" cy="152400"/>
            <a:chOff x="264" y="788"/>
            <a:chExt cx="5232" cy="124"/>
          </a:xfrm>
        </p:grpSpPr>
        <p:sp>
          <p:nvSpPr>
            <p:cNvPr id="50182" name="Rectangle 6"/>
            <p:cNvSpPr>
              <a:spLocks noChangeArrowheads="1"/>
            </p:cNvSpPr>
            <p:nvPr/>
          </p:nvSpPr>
          <p:spPr bwMode="auto">
            <a:xfrm>
              <a:off x="264" y="788"/>
              <a:ext cx="5232" cy="61"/>
            </a:xfrm>
            <a:prstGeom prst="rect">
              <a:avLst/>
            </a:prstGeom>
            <a:gradFill rotWithShape="0">
              <a:gsLst>
                <a:gs pos="0">
                  <a:srgbClr val="0E9BBA"/>
                </a:gs>
                <a:gs pos="50000">
                  <a:srgbClr val="12C2E9"/>
                </a:gs>
                <a:gs pos="100000">
                  <a:srgbClr val="0E9BBA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183" name="Rectangle 7"/>
            <p:cNvSpPr>
              <a:spLocks noChangeArrowheads="1"/>
            </p:cNvSpPr>
            <p:nvPr/>
          </p:nvSpPr>
          <p:spPr bwMode="auto">
            <a:xfrm>
              <a:off x="264" y="881"/>
              <a:ext cx="5232" cy="31"/>
            </a:xfrm>
            <a:prstGeom prst="rect">
              <a:avLst/>
            </a:prstGeom>
            <a:gradFill rotWithShape="0">
              <a:gsLst>
                <a:gs pos="0">
                  <a:srgbClr val="B200B2"/>
                </a:gs>
                <a:gs pos="50000">
                  <a:srgbClr val="FF00FF"/>
                </a:gs>
                <a:gs pos="100000">
                  <a:srgbClr val="B200B2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50180" name="Rectangle 8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mtClean="0"/>
              <a:t>How can we tell what the best discretization is?</a:t>
            </a:r>
          </a:p>
          <a:p>
            <a:pPr lvl="1">
              <a:lnSpc>
                <a:spcPct val="90000"/>
              </a:lnSpc>
            </a:pPr>
            <a:r>
              <a:rPr lang="en-US" smtClean="0">
                <a:solidFill>
                  <a:srgbClr val="CC6600"/>
                </a:solidFill>
              </a:rPr>
              <a:t>Unsupervised discretization:</a:t>
            </a:r>
            <a:r>
              <a:rPr lang="en-US" smtClean="0"/>
              <a:t> find breaks in the data values</a:t>
            </a:r>
          </a:p>
          <a:p>
            <a:pPr marL="1143000" lvl="2" indent="-228600">
              <a:lnSpc>
                <a:spcPct val="90000"/>
              </a:lnSpc>
            </a:pPr>
            <a:r>
              <a:rPr lang="en-US" sz="2200" smtClean="0"/>
              <a:t>Example:</a:t>
            </a:r>
            <a:br>
              <a:rPr lang="en-US" sz="2200" smtClean="0"/>
            </a:br>
            <a:r>
              <a:rPr lang="en-US" sz="2200" smtClean="0"/>
              <a:t>Petal Length </a:t>
            </a:r>
            <a:br>
              <a:rPr lang="en-US" sz="2200" smtClean="0"/>
            </a:br>
            <a:r>
              <a:rPr lang="en-US" sz="1800" smtClean="0"/>
              <a:t/>
            </a:r>
            <a:br>
              <a:rPr lang="en-US" sz="1800" smtClean="0"/>
            </a:br>
            <a:r>
              <a:rPr lang="en-US" sz="1800" smtClean="0"/>
              <a:t/>
            </a:r>
            <a:br>
              <a:rPr lang="en-US" sz="1800" smtClean="0"/>
            </a:br>
            <a:r>
              <a:rPr lang="en-US" sz="1800" smtClean="0"/>
              <a:t/>
            </a:r>
            <a:br>
              <a:rPr lang="en-US" sz="1800" smtClean="0"/>
            </a:br>
            <a:r>
              <a:rPr lang="en-US" sz="1800" smtClean="0"/>
              <a:t/>
            </a:r>
            <a:br>
              <a:rPr lang="en-US" sz="1800" smtClean="0"/>
            </a:br>
            <a:r>
              <a:rPr lang="en-US" sz="1800" smtClean="0"/>
              <a:t/>
            </a:r>
            <a:br>
              <a:rPr lang="en-US" sz="1800" smtClean="0"/>
            </a:br>
            <a:r>
              <a:rPr lang="en-US" sz="1800" smtClean="0"/>
              <a:t/>
            </a:r>
            <a:br>
              <a:rPr lang="en-US" sz="1800" smtClean="0"/>
            </a:br>
            <a:r>
              <a:rPr lang="en-US" sz="1800" smtClean="0"/>
              <a:t>	</a:t>
            </a:r>
          </a:p>
          <a:p>
            <a:pPr lvl="1">
              <a:lnSpc>
                <a:spcPct val="90000"/>
              </a:lnSpc>
            </a:pPr>
            <a:endParaRPr lang="en-US" sz="2000" smtClean="0">
              <a:solidFill>
                <a:srgbClr val="CC6600"/>
              </a:solidFill>
            </a:endParaRPr>
          </a:p>
          <a:p>
            <a:pPr lvl="1">
              <a:lnSpc>
                <a:spcPct val="90000"/>
              </a:lnSpc>
            </a:pPr>
            <a:endParaRPr lang="en-US" sz="2000" smtClean="0">
              <a:solidFill>
                <a:srgbClr val="CC6600"/>
              </a:solidFill>
            </a:endParaRPr>
          </a:p>
          <a:p>
            <a:pPr lvl="1">
              <a:lnSpc>
                <a:spcPct val="90000"/>
              </a:lnSpc>
            </a:pPr>
            <a:r>
              <a:rPr lang="en-US" smtClean="0">
                <a:solidFill>
                  <a:srgbClr val="CC6600"/>
                </a:solidFill>
              </a:rPr>
              <a:t>Supervised discretization:</a:t>
            </a:r>
            <a:r>
              <a:rPr lang="en-US" smtClean="0"/>
              <a:t> Use class labels to find breaks </a:t>
            </a:r>
            <a:endParaRPr lang="en-US" sz="2800" smtClean="0"/>
          </a:p>
        </p:txBody>
      </p:sp>
      <p:pic>
        <p:nvPicPr>
          <p:cNvPr id="50181" name="Picture 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7275" y="2057400"/>
            <a:ext cx="4251325" cy="3201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41413"/>
            <a:ext cx="9144000" cy="438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03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8763000" cy="685800"/>
          </a:xfrm>
        </p:spPr>
        <p:txBody>
          <a:bodyPr/>
          <a:lstStyle/>
          <a:p>
            <a:r>
              <a:rPr lang="en-US" smtClean="0"/>
              <a:t>Discretization Without Using Class Labels </a:t>
            </a:r>
          </a:p>
        </p:txBody>
      </p:sp>
      <p:sp>
        <p:nvSpPr>
          <p:cNvPr id="51204" name="Text Box 6"/>
          <p:cNvSpPr txBox="1">
            <a:spLocks noChangeArrowheads="1"/>
          </p:cNvSpPr>
          <p:nvPr/>
        </p:nvSpPr>
        <p:spPr bwMode="auto">
          <a:xfrm>
            <a:off x="228600" y="5470525"/>
            <a:ext cx="86106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000"/>
              <a:t>Data consists of four groups of points and two outliers. Data is one-dimensional, but a random y component is added to reduce overlap.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Difference Between Ratio and Interval 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11163" y="1066800"/>
            <a:ext cx="8318500" cy="5181600"/>
          </a:xfrm>
        </p:spPr>
        <p:txBody>
          <a:bodyPr/>
          <a:lstStyle/>
          <a:p>
            <a:r>
              <a:rPr lang="en-US" dirty="0" smtClean="0"/>
              <a:t>Is it physically meaningful to say that a temperature of 10 </a:t>
            </a:r>
            <a:r>
              <a:rPr lang="en-US" dirty="0" smtClean="0">
                <a:latin typeface="Sylfaen" pitchFamily="18" charset="0"/>
              </a:rPr>
              <a:t>°</a:t>
            </a:r>
            <a:r>
              <a:rPr lang="en-US" dirty="0" smtClean="0"/>
              <a:t> is twice that of 5</a:t>
            </a:r>
            <a:r>
              <a:rPr lang="en-US" dirty="0" smtClean="0">
                <a:latin typeface="Sylfaen" pitchFamily="18" charset="0"/>
              </a:rPr>
              <a:t>° </a:t>
            </a:r>
            <a:r>
              <a:rPr lang="en-US" dirty="0" smtClean="0"/>
              <a:t>on </a:t>
            </a:r>
          </a:p>
          <a:p>
            <a:pPr lvl="1"/>
            <a:r>
              <a:rPr lang="en-US" dirty="0" smtClean="0"/>
              <a:t>the Celsius scale?</a:t>
            </a:r>
          </a:p>
          <a:p>
            <a:pPr lvl="1"/>
            <a:r>
              <a:rPr lang="en-US" dirty="0" smtClean="0"/>
              <a:t>the Fahrenheit scale?</a:t>
            </a:r>
          </a:p>
          <a:p>
            <a:pPr lvl="1"/>
            <a:r>
              <a:rPr lang="en-US" dirty="0" smtClean="0"/>
              <a:t>the Kelvin scale?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Consider measuring the height above average</a:t>
            </a:r>
          </a:p>
          <a:p>
            <a:pPr lvl="1"/>
            <a:r>
              <a:rPr lang="en-US" dirty="0" smtClean="0"/>
              <a:t>If Bill’s height is three inches above average and Bob’s height is six inches above average, then would we say that Bob is twice as tall as Bill?</a:t>
            </a:r>
          </a:p>
          <a:p>
            <a:pPr lvl="1"/>
            <a:r>
              <a:rPr lang="en-US" dirty="0" smtClean="0"/>
              <a:t>Is this situation analogous to that of temperature?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8763000" cy="685800"/>
          </a:xfrm>
        </p:spPr>
        <p:txBody>
          <a:bodyPr/>
          <a:lstStyle/>
          <a:p>
            <a:r>
              <a:rPr lang="en-US" smtClean="0"/>
              <a:t>Discretization Without Using Class Labels </a:t>
            </a:r>
          </a:p>
        </p:txBody>
      </p:sp>
      <p:pic>
        <p:nvPicPr>
          <p:cNvPr id="5222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43000"/>
            <a:ext cx="9131300" cy="438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2228" name="Text Box 9"/>
          <p:cNvSpPr txBox="1">
            <a:spLocks noChangeArrowheads="1"/>
          </p:cNvSpPr>
          <p:nvPr/>
        </p:nvSpPr>
        <p:spPr bwMode="auto">
          <a:xfrm>
            <a:off x="609600" y="5638800"/>
            <a:ext cx="8153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400">
                <a:solidFill>
                  <a:srgbClr val="CC6600"/>
                </a:solidFill>
              </a:rPr>
              <a:t>Equal interval width</a:t>
            </a:r>
            <a:r>
              <a:rPr lang="en-US" sz="2400"/>
              <a:t> approach used to obtain 4 values.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8763000" cy="685800"/>
          </a:xfrm>
        </p:spPr>
        <p:txBody>
          <a:bodyPr/>
          <a:lstStyle/>
          <a:p>
            <a:r>
              <a:rPr lang="en-US" smtClean="0"/>
              <a:t>Discretization Without Using Class Labels </a:t>
            </a:r>
          </a:p>
        </p:txBody>
      </p:sp>
      <p:sp>
        <p:nvSpPr>
          <p:cNvPr id="53251" name="Text Box 8"/>
          <p:cNvSpPr txBox="1">
            <a:spLocks noChangeArrowheads="1"/>
          </p:cNvSpPr>
          <p:nvPr/>
        </p:nvSpPr>
        <p:spPr bwMode="auto">
          <a:xfrm>
            <a:off x="611188" y="5638800"/>
            <a:ext cx="7696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400">
                <a:solidFill>
                  <a:srgbClr val="CC6600"/>
                </a:solidFill>
              </a:rPr>
              <a:t>Equal frequency</a:t>
            </a:r>
            <a:r>
              <a:rPr lang="en-US" sz="2400"/>
              <a:t> approach used to obtain 4 values.</a:t>
            </a:r>
          </a:p>
        </p:txBody>
      </p:sp>
      <p:pic>
        <p:nvPicPr>
          <p:cNvPr id="53252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41413"/>
            <a:ext cx="9086850" cy="438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8763000" cy="685800"/>
          </a:xfrm>
        </p:spPr>
        <p:txBody>
          <a:bodyPr/>
          <a:lstStyle/>
          <a:p>
            <a:r>
              <a:rPr lang="en-US" smtClean="0"/>
              <a:t>Discretization Without Using Class Labels </a:t>
            </a:r>
          </a:p>
        </p:txBody>
      </p:sp>
      <p:sp>
        <p:nvSpPr>
          <p:cNvPr id="54275" name="Text Box 9"/>
          <p:cNvSpPr txBox="1">
            <a:spLocks noChangeArrowheads="1"/>
          </p:cNvSpPr>
          <p:nvPr/>
        </p:nvSpPr>
        <p:spPr bwMode="auto">
          <a:xfrm>
            <a:off x="611188" y="5638800"/>
            <a:ext cx="8153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400">
                <a:solidFill>
                  <a:srgbClr val="CC6600"/>
                </a:solidFill>
              </a:rPr>
              <a:t>K-means</a:t>
            </a:r>
            <a:r>
              <a:rPr lang="en-US" sz="2400"/>
              <a:t> approach to obtain 4 values.</a:t>
            </a:r>
          </a:p>
        </p:txBody>
      </p:sp>
      <p:pic>
        <p:nvPicPr>
          <p:cNvPr id="54276" name="Picture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41413"/>
            <a:ext cx="9144000" cy="438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Binarization</a:t>
            </a:r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smtClean="0"/>
              <a:t>Binarization maps a continuous or categorical attribute into one or more binary variables</a:t>
            </a:r>
          </a:p>
          <a:p>
            <a:pPr>
              <a:lnSpc>
                <a:spcPct val="90000"/>
              </a:lnSpc>
            </a:pPr>
            <a:endParaRPr lang="en-US" smtClean="0"/>
          </a:p>
          <a:p>
            <a:pPr>
              <a:lnSpc>
                <a:spcPct val="90000"/>
              </a:lnSpc>
            </a:pPr>
            <a:r>
              <a:rPr lang="en-US" smtClean="0"/>
              <a:t>Typically used for association analysis</a:t>
            </a:r>
          </a:p>
          <a:p>
            <a:pPr>
              <a:lnSpc>
                <a:spcPct val="90000"/>
              </a:lnSpc>
            </a:pPr>
            <a:endParaRPr lang="en-US" smtClean="0"/>
          </a:p>
          <a:p>
            <a:pPr>
              <a:lnSpc>
                <a:spcPct val="90000"/>
              </a:lnSpc>
            </a:pPr>
            <a:r>
              <a:rPr lang="en-US" smtClean="0"/>
              <a:t>Often convert a continuous attribute to a categorical attribute and then convert a categorical attribute to a set of binary attributes</a:t>
            </a:r>
          </a:p>
          <a:p>
            <a:pPr lvl="1">
              <a:lnSpc>
                <a:spcPct val="90000"/>
              </a:lnSpc>
            </a:pPr>
            <a:r>
              <a:rPr lang="en-US" smtClean="0"/>
              <a:t>Association analysis needs asymmetric binary attributes</a:t>
            </a:r>
          </a:p>
          <a:p>
            <a:pPr lvl="1">
              <a:lnSpc>
                <a:spcPct val="90000"/>
              </a:lnSpc>
            </a:pPr>
            <a:r>
              <a:rPr lang="en-US" smtClean="0"/>
              <a:t>Examples: eye color and height measured as </a:t>
            </a:r>
            <a:br>
              <a:rPr lang="en-US" smtClean="0"/>
            </a:br>
            <a:r>
              <a:rPr lang="en-US" smtClean="0"/>
              <a:t>{low, medium, high}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Attribute Transformation</a:t>
            </a:r>
          </a:p>
        </p:txBody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11163" y="1066800"/>
            <a:ext cx="8318500" cy="51816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An </a:t>
            </a:r>
            <a:r>
              <a:rPr lang="en-US" dirty="0" smtClean="0">
                <a:solidFill>
                  <a:srgbClr val="CC6600"/>
                </a:solidFill>
              </a:rPr>
              <a:t>attribute transform</a:t>
            </a:r>
            <a:r>
              <a:rPr lang="en-US" dirty="0" smtClean="0"/>
              <a:t> is a function that maps the entire set of values of a given attribute to a new set of replacement values such that each old value can be identified with one of the new values</a:t>
            </a:r>
          </a:p>
          <a:p>
            <a:pPr lvl="1"/>
            <a:r>
              <a:rPr lang="en-US" sz="2600" dirty="0" smtClean="0"/>
              <a:t>Simple functions: x</a:t>
            </a:r>
            <a:r>
              <a:rPr lang="en-US" sz="2600" baseline="30000" dirty="0" smtClean="0"/>
              <a:t>k</a:t>
            </a:r>
            <a:r>
              <a:rPr lang="en-US" sz="2600" dirty="0" smtClean="0"/>
              <a:t>, log(x), e</a:t>
            </a:r>
            <a:r>
              <a:rPr lang="en-US" sz="2600" baseline="30000" dirty="0" smtClean="0"/>
              <a:t>x</a:t>
            </a:r>
            <a:r>
              <a:rPr lang="en-US" sz="2600" dirty="0" smtClean="0"/>
              <a:t>, |x|</a:t>
            </a:r>
          </a:p>
          <a:p>
            <a:pPr lvl="1"/>
            <a:r>
              <a:rPr lang="en-US" sz="2600" dirty="0" smtClean="0">
                <a:solidFill>
                  <a:srgbClr val="CC6600"/>
                </a:solidFill>
              </a:rPr>
              <a:t>Normalization</a:t>
            </a:r>
          </a:p>
          <a:p>
            <a:pPr marL="1257300" lvl="2" indent="-279400"/>
            <a:r>
              <a:rPr lang="en-US" sz="2400" dirty="0" smtClean="0"/>
              <a:t>Refers to various techniques to adjust to differences among attributes in terms of frequency of occurrence, mean, variance, range</a:t>
            </a:r>
          </a:p>
          <a:p>
            <a:pPr marL="1257300" lvl="2" indent="-279400"/>
            <a:r>
              <a:rPr lang="en-US" sz="2400" dirty="0" smtClean="0"/>
              <a:t>Take out unwanted, common signal, e.g., seasonality  </a:t>
            </a:r>
          </a:p>
          <a:p>
            <a:pPr lvl="1"/>
            <a:r>
              <a:rPr lang="en-US" dirty="0" smtClean="0"/>
              <a:t>In statistics, </a:t>
            </a:r>
            <a:r>
              <a:rPr lang="en-US" dirty="0" smtClean="0">
                <a:solidFill>
                  <a:srgbClr val="CC6600"/>
                </a:solidFill>
              </a:rPr>
              <a:t>standardization</a:t>
            </a:r>
            <a:r>
              <a:rPr lang="en-US" dirty="0" smtClean="0"/>
              <a:t> refers to subtracting off the means and dividing by the standard deviation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Text Box 2"/>
          <p:cNvSpPr txBox="1">
            <a:spLocks noChangeArrowheads="1"/>
          </p:cNvSpPr>
          <p:nvPr/>
        </p:nvSpPr>
        <p:spPr bwMode="auto">
          <a:xfrm>
            <a:off x="304800" y="152400"/>
            <a:ext cx="86106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2800">
                <a:latin typeface="Tahoma" pitchFamily="34" charset="0"/>
              </a:rPr>
              <a:t>Example: Sample Time Series of Plant Growth</a:t>
            </a:r>
          </a:p>
        </p:txBody>
      </p:sp>
      <p:sp>
        <p:nvSpPr>
          <p:cNvPr id="57347" name="Text Box 54"/>
          <p:cNvSpPr txBox="1">
            <a:spLocks noChangeArrowheads="1"/>
          </p:cNvSpPr>
          <p:nvPr/>
        </p:nvSpPr>
        <p:spPr bwMode="auto">
          <a:xfrm>
            <a:off x="3200400" y="4572000"/>
            <a:ext cx="26670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1200" b="0">
                <a:latin typeface="Times New Roman" pitchFamily="18" charset="0"/>
              </a:rPr>
              <a:t>Correlations between time series</a:t>
            </a:r>
          </a:p>
        </p:txBody>
      </p:sp>
      <p:grpSp>
        <p:nvGrpSpPr>
          <p:cNvPr id="57348" name="Group 55"/>
          <p:cNvGrpSpPr>
            <a:grpSpLocks/>
          </p:cNvGrpSpPr>
          <p:nvPr/>
        </p:nvGrpSpPr>
        <p:grpSpPr bwMode="auto">
          <a:xfrm>
            <a:off x="0" y="990600"/>
            <a:ext cx="7011988" cy="3654425"/>
            <a:chOff x="624" y="624"/>
            <a:chExt cx="4417" cy="2302"/>
          </a:xfrm>
        </p:grpSpPr>
        <p:pic>
          <p:nvPicPr>
            <p:cNvPr id="57352" name="Picture 56" descr="npp_series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732" b="23555"/>
            <a:stretch>
              <a:fillRect/>
            </a:stretch>
          </p:blipFill>
          <p:spPr bwMode="auto">
            <a:xfrm>
              <a:off x="624" y="816"/>
              <a:ext cx="4417" cy="2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7353" name="Text Box 57"/>
            <p:cNvSpPr txBox="1">
              <a:spLocks noChangeArrowheads="1"/>
            </p:cNvSpPr>
            <p:nvPr/>
          </p:nvSpPr>
          <p:spPr bwMode="auto">
            <a:xfrm>
              <a:off x="2592" y="624"/>
              <a:ext cx="898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>
                  <a:latin typeface="Times New Roman" pitchFamily="18" charset="0"/>
                </a:rPr>
                <a:t>Minneapolis</a:t>
              </a:r>
            </a:p>
          </p:txBody>
        </p:sp>
      </p:grpSp>
      <p:graphicFrame>
        <p:nvGraphicFramePr>
          <p:cNvPr id="57349" name="Object 265"/>
          <p:cNvGraphicFramePr>
            <a:graphicFrameLocks noChangeAspect="1"/>
          </p:cNvGraphicFramePr>
          <p:nvPr/>
        </p:nvGraphicFramePr>
        <p:xfrm>
          <a:off x="1066800" y="5118100"/>
          <a:ext cx="5613400" cy="1282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491" name="Document" r:id="rId4" imgW="5617358" imgH="1290648" progId="Word.Document.8">
                  <p:embed/>
                </p:oleObj>
              </mc:Choice>
              <mc:Fallback>
                <p:oleObj name="Document" r:id="rId4" imgW="5617358" imgH="1290648" progId="Word.Document.8">
                  <p:embed/>
                  <p:pic>
                    <p:nvPicPr>
                      <p:cNvPr id="0" name="Object 26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5118100"/>
                        <a:ext cx="5613400" cy="12827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7350" name="Rectangle 266"/>
          <p:cNvSpPr>
            <a:spLocks noChangeArrowheads="1"/>
          </p:cNvSpPr>
          <p:nvPr/>
        </p:nvSpPr>
        <p:spPr bwMode="auto">
          <a:xfrm>
            <a:off x="914400" y="4648200"/>
            <a:ext cx="5486400" cy="3810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r>
              <a:rPr lang="en-US" sz="2000"/>
              <a:t>Correlations between time series</a:t>
            </a:r>
          </a:p>
        </p:txBody>
      </p:sp>
      <p:sp>
        <p:nvSpPr>
          <p:cNvPr id="57351" name="Text Box 267"/>
          <p:cNvSpPr txBox="1">
            <a:spLocks noChangeArrowheads="1"/>
          </p:cNvSpPr>
          <p:nvPr/>
        </p:nvSpPr>
        <p:spPr bwMode="auto">
          <a:xfrm>
            <a:off x="6553200" y="1371600"/>
            <a:ext cx="2438400" cy="192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000"/>
              <a:t>Net Primary Production (NPP) is a measure of plant growth used by ecosystem scientists.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ext Box 2"/>
          <p:cNvSpPr txBox="1">
            <a:spLocks noChangeArrowheads="1"/>
          </p:cNvSpPr>
          <p:nvPr/>
        </p:nvSpPr>
        <p:spPr bwMode="auto">
          <a:xfrm>
            <a:off x="533400" y="152400"/>
            <a:ext cx="80772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2800">
                <a:latin typeface="Tahoma" pitchFamily="34" charset="0"/>
              </a:rPr>
              <a:t>Seasonality Accounts for Much Correlation</a:t>
            </a:r>
          </a:p>
        </p:txBody>
      </p:sp>
      <p:sp>
        <p:nvSpPr>
          <p:cNvPr id="58371" name="Text Box 54"/>
          <p:cNvSpPr txBox="1">
            <a:spLocks noChangeArrowheads="1"/>
          </p:cNvSpPr>
          <p:nvPr/>
        </p:nvSpPr>
        <p:spPr bwMode="auto">
          <a:xfrm>
            <a:off x="3200400" y="4572000"/>
            <a:ext cx="26670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1200" b="0">
                <a:latin typeface="Times New Roman" pitchFamily="18" charset="0"/>
              </a:rPr>
              <a:t>Correlations between time series</a:t>
            </a:r>
          </a:p>
        </p:txBody>
      </p:sp>
      <p:grpSp>
        <p:nvGrpSpPr>
          <p:cNvPr id="58372" name="Group 55"/>
          <p:cNvGrpSpPr>
            <a:grpSpLocks/>
          </p:cNvGrpSpPr>
          <p:nvPr/>
        </p:nvGrpSpPr>
        <p:grpSpPr bwMode="auto">
          <a:xfrm>
            <a:off x="0" y="990600"/>
            <a:ext cx="7011988" cy="3654425"/>
            <a:chOff x="576" y="624"/>
            <a:chExt cx="4417" cy="2302"/>
          </a:xfrm>
        </p:grpSpPr>
        <p:pic>
          <p:nvPicPr>
            <p:cNvPr id="58376" name="Picture 56" descr="npp_anom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732" b="23555"/>
            <a:stretch>
              <a:fillRect/>
            </a:stretch>
          </p:blipFill>
          <p:spPr bwMode="auto">
            <a:xfrm>
              <a:off x="576" y="816"/>
              <a:ext cx="4417" cy="2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8377" name="Text Box 57"/>
            <p:cNvSpPr txBox="1">
              <a:spLocks noChangeArrowheads="1"/>
            </p:cNvSpPr>
            <p:nvPr/>
          </p:nvSpPr>
          <p:spPr bwMode="auto">
            <a:xfrm>
              <a:off x="2592" y="624"/>
              <a:ext cx="898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>
                  <a:latin typeface="Times New Roman" pitchFamily="18" charset="0"/>
                </a:rPr>
                <a:t>Minneapolis</a:t>
              </a:r>
            </a:p>
          </p:txBody>
        </p:sp>
      </p:grpSp>
      <p:sp>
        <p:nvSpPr>
          <p:cNvPr id="58373" name="Rectangle 58"/>
          <p:cNvSpPr>
            <a:spLocks noChangeArrowheads="1"/>
          </p:cNvSpPr>
          <p:nvPr/>
        </p:nvSpPr>
        <p:spPr bwMode="auto">
          <a:xfrm>
            <a:off x="6553200" y="1295400"/>
            <a:ext cx="2590800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/>
          <a:lstStyle/>
          <a:p>
            <a:pPr marL="119063" lvl="1" indent="-4763">
              <a:lnSpc>
                <a:spcPct val="90000"/>
              </a:lnSpc>
              <a:spcBef>
                <a:spcPct val="20000"/>
              </a:spcBef>
              <a:spcAft>
                <a:spcPts val="400"/>
              </a:spcAft>
              <a:buClr>
                <a:srgbClr val="0C7B9C"/>
              </a:buClr>
              <a:buFont typeface="Arial" pitchFamily="34" charset="0"/>
              <a:buNone/>
            </a:pPr>
            <a:r>
              <a:rPr lang="en-US" sz="2000" b="0"/>
              <a:t>Normalized using monthly Z Score:</a:t>
            </a:r>
          </a:p>
          <a:p>
            <a:pPr marL="119063" lvl="1" indent="-4763">
              <a:lnSpc>
                <a:spcPct val="90000"/>
              </a:lnSpc>
              <a:spcBef>
                <a:spcPct val="20000"/>
              </a:spcBef>
              <a:spcAft>
                <a:spcPts val="400"/>
              </a:spcAft>
              <a:buClr>
                <a:srgbClr val="0C7B9C"/>
              </a:buClr>
              <a:buFont typeface="Arial" pitchFamily="34" charset="0"/>
              <a:buNone/>
            </a:pPr>
            <a:r>
              <a:rPr lang="en-US" sz="2000" b="0"/>
              <a:t>Subtract off monthly mean and divide by monthly standard deviation</a:t>
            </a:r>
          </a:p>
        </p:txBody>
      </p:sp>
      <p:graphicFrame>
        <p:nvGraphicFramePr>
          <p:cNvPr id="58374" name="Object 59"/>
          <p:cNvGraphicFramePr>
            <a:graphicFrameLocks noChangeAspect="1"/>
          </p:cNvGraphicFramePr>
          <p:nvPr/>
        </p:nvGraphicFramePr>
        <p:xfrm>
          <a:off x="1077913" y="5111750"/>
          <a:ext cx="5627687" cy="1289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515" name="Document" r:id="rId4" imgW="5627074" imgH="1289206" progId="Word.Document.8">
                  <p:embed/>
                </p:oleObj>
              </mc:Choice>
              <mc:Fallback>
                <p:oleObj name="Document" r:id="rId4" imgW="5627074" imgH="1289206" progId="Word.Document.8">
                  <p:embed/>
                  <p:pic>
                    <p:nvPicPr>
                      <p:cNvPr id="0" name="Object 5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7913" y="5111750"/>
                        <a:ext cx="5627687" cy="1289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8375" name="Rectangle 60"/>
          <p:cNvSpPr>
            <a:spLocks noChangeArrowheads="1"/>
          </p:cNvSpPr>
          <p:nvPr/>
        </p:nvSpPr>
        <p:spPr bwMode="auto">
          <a:xfrm>
            <a:off x="914400" y="4648200"/>
            <a:ext cx="5486400" cy="3810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r>
              <a:rPr lang="en-US" sz="2000"/>
              <a:t>Correlations between time series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LC.BRev.FY97">
  <a:themeElements>
    <a:clrScheme name="">
      <a:dk1>
        <a:srgbClr val="000000"/>
      </a:dk1>
      <a:lt1>
        <a:srgbClr val="FFFFFF"/>
      </a:lt1>
      <a:dk2>
        <a:srgbClr val="006B61"/>
      </a:dk2>
      <a:lt2>
        <a:srgbClr val="C0C0C0"/>
      </a:lt2>
      <a:accent1>
        <a:srgbClr val="FF00FF"/>
      </a:accent1>
      <a:accent2>
        <a:srgbClr val="00C0C0"/>
      </a:accent2>
      <a:accent3>
        <a:srgbClr val="FFFFFF"/>
      </a:accent3>
      <a:accent4>
        <a:srgbClr val="000000"/>
      </a:accent4>
      <a:accent5>
        <a:srgbClr val="FFAAFF"/>
      </a:accent5>
      <a:accent6>
        <a:srgbClr val="00AEAE"/>
      </a:accent6>
      <a:hlink>
        <a:srgbClr val="00C000"/>
      </a:hlink>
      <a:folHlink>
        <a:srgbClr val="800080"/>
      </a:folHlink>
    </a:clrScheme>
    <a:fontScheme name="LC.BRev.FY97">
      <a:majorFont>
        <a:latin typeface="Tahom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LC.BRev.FY97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C.BRev.FY97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C.BRev.FY97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C.BRev.FY97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C.BRev.FY97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C.BRev.FY97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C.BRev.FY97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Porky:Words:ASCI:PSE:Budgets FY97:LC.BRev.FY97</Template>
  <TotalTime>146480841</TotalTime>
  <Pages>3</Pages>
  <Words>4036</Words>
  <Application>Microsoft Macintosh PowerPoint</Application>
  <PresentationFormat>On-screen Show (4:3)</PresentationFormat>
  <Paragraphs>821</Paragraphs>
  <Slides>96</Slides>
  <Notes>34</Notes>
  <HiddenSlides>0</HiddenSlides>
  <MMClips>0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6</vt:i4>
      </vt:variant>
      <vt:variant>
        <vt:lpstr>Slide Titles</vt:lpstr>
      </vt:variant>
      <vt:variant>
        <vt:i4>96</vt:i4>
      </vt:variant>
    </vt:vector>
  </HeadingPairs>
  <TitlesOfParts>
    <vt:vector size="114" baseType="lpstr">
      <vt:lpstr>Cambria</vt:lpstr>
      <vt:lpstr>Cambria Math</vt:lpstr>
      <vt:lpstr>cmmi10</vt:lpstr>
      <vt:lpstr>Monotype Sorts</vt:lpstr>
      <vt:lpstr>MS Mincho</vt:lpstr>
      <vt:lpstr>Sylfaen</vt:lpstr>
      <vt:lpstr>Symbol</vt:lpstr>
      <vt:lpstr>Tahoma</vt:lpstr>
      <vt:lpstr>Times New Roman</vt:lpstr>
      <vt:lpstr>Wingdings</vt:lpstr>
      <vt:lpstr>Arial</vt:lpstr>
      <vt:lpstr>LC.BRev.FY97</vt:lpstr>
      <vt:lpstr>Document</vt:lpstr>
      <vt:lpstr>VISIO</vt:lpstr>
      <vt:lpstr>Visio</vt:lpstr>
      <vt:lpstr>Worksheet</vt:lpstr>
      <vt:lpstr>Equation</vt:lpstr>
      <vt:lpstr>Bitmap Image</vt:lpstr>
      <vt:lpstr>Data Mining: Data</vt:lpstr>
      <vt:lpstr>Outline</vt:lpstr>
      <vt:lpstr>What is Data?</vt:lpstr>
      <vt:lpstr>A More Complete View of Data</vt:lpstr>
      <vt:lpstr>Attribute Values</vt:lpstr>
      <vt:lpstr>Measurement of Length </vt:lpstr>
      <vt:lpstr>Types of Attributes </vt:lpstr>
      <vt:lpstr>Properties of Attribute Values </vt:lpstr>
      <vt:lpstr>Difference Between Ratio and Interval </vt:lpstr>
      <vt:lpstr>PowerPoint Presentation</vt:lpstr>
      <vt:lpstr>PowerPoint Presentation</vt:lpstr>
      <vt:lpstr>Discrete and Continuous Attributes </vt:lpstr>
      <vt:lpstr>Asymmetric Attributes</vt:lpstr>
      <vt:lpstr>Some Extensions and Critiques</vt:lpstr>
      <vt:lpstr>Critiques</vt:lpstr>
      <vt:lpstr>Critiques  …</vt:lpstr>
      <vt:lpstr>More Complicated Examples</vt:lpstr>
      <vt:lpstr>Key Messages for Attribute Types</vt:lpstr>
      <vt:lpstr>Types of data sets </vt:lpstr>
      <vt:lpstr>Important Characteristics of Data</vt:lpstr>
      <vt:lpstr>Record Data </vt:lpstr>
      <vt:lpstr>Data Matrix </vt:lpstr>
      <vt:lpstr>Document Data</vt:lpstr>
      <vt:lpstr>Transaction Data</vt:lpstr>
      <vt:lpstr>Graph Data </vt:lpstr>
      <vt:lpstr>Ordered Data </vt:lpstr>
      <vt:lpstr>Ordered Data </vt:lpstr>
      <vt:lpstr>Ordered Data</vt:lpstr>
      <vt:lpstr>Data Quality </vt:lpstr>
      <vt:lpstr>Data Quality …</vt:lpstr>
      <vt:lpstr>Noise</vt:lpstr>
      <vt:lpstr>Outliers</vt:lpstr>
      <vt:lpstr>Missing Values</vt:lpstr>
      <vt:lpstr>Missing Values …</vt:lpstr>
      <vt:lpstr>Duplicate Data</vt:lpstr>
      <vt:lpstr>Similarity and Dissimilarity Measures</vt:lpstr>
      <vt:lpstr>Similarity/Dissimilarity for Simple Attributes</vt:lpstr>
      <vt:lpstr>Euclidean Distance</vt:lpstr>
      <vt:lpstr>Euclidean Distance</vt:lpstr>
      <vt:lpstr>Minkowski Distance</vt:lpstr>
      <vt:lpstr>Minkowski Distance: Examples</vt:lpstr>
      <vt:lpstr>Minkowski Distance</vt:lpstr>
      <vt:lpstr>Mahalanobis Distance</vt:lpstr>
      <vt:lpstr>Mahalanobis Distance</vt:lpstr>
      <vt:lpstr>Common Properties of a Distance</vt:lpstr>
      <vt:lpstr>Common Properties of a Similarity</vt:lpstr>
      <vt:lpstr>Similarity Between Binary Vectors</vt:lpstr>
      <vt:lpstr>SMC versus Jaccard: Example</vt:lpstr>
      <vt:lpstr>Cosine Similarity</vt:lpstr>
      <vt:lpstr>Extended Jaccard Coefficient (Tanimoto)</vt:lpstr>
      <vt:lpstr>Correlation measures the linear relationship between objects</vt:lpstr>
      <vt:lpstr>Visually Evaluating Correlation</vt:lpstr>
      <vt:lpstr>Drawback of Correlation</vt:lpstr>
      <vt:lpstr>Comparison of Proximity Measures</vt:lpstr>
      <vt:lpstr>Information Based Measures</vt:lpstr>
      <vt:lpstr>Information and Probability</vt:lpstr>
      <vt:lpstr>Entropy</vt:lpstr>
      <vt:lpstr>Entropy Examples</vt:lpstr>
      <vt:lpstr>Entropy for Sample Data: Example</vt:lpstr>
      <vt:lpstr>Entropy for Sample Data</vt:lpstr>
      <vt:lpstr>Mutual Information</vt:lpstr>
      <vt:lpstr>Mutual Information Example</vt:lpstr>
      <vt:lpstr>Maximal Information Coefficient</vt:lpstr>
      <vt:lpstr>General Approach for Combining Similarities</vt:lpstr>
      <vt:lpstr>Using Weights to Combine Similarities</vt:lpstr>
      <vt:lpstr>Density</vt:lpstr>
      <vt:lpstr>Euclidean Density: Grid-based Approach</vt:lpstr>
      <vt:lpstr>Euclidean Density: Center-Based</vt:lpstr>
      <vt:lpstr>Data Preprocessing</vt:lpstr>
      <vt:lpstr>Aggregation</vt:lpstr>
      <vt:lpstr>Example: Precipitation in Australia</vt:lpstr>
      <vt:lpstr>Example: Precipitation in Australia …</vt:lpstr>
      <vt:lpstr>Sampling </vt:lpstr>
      <vt:lpstr>Sampling … </vt:lpstr>
      <vt:lpstr>Sample Size</vt:lpstr>
      <vt:lpstr>Types of Sampling</vt:lpstr>
      <vt:lpstr>Sample Size</vt:lpstr>
      <vt:lpstr>Curse of Dimensionality</vt:lpstr>
      <vt:lpstr>Dimensionality Reduction</vt:lpstr>
      <vt:lpstr>Dimensionality Reduction: PCA</vt:lpstr>
      <vt:lpstr>Dimensionality Reduction: PCA</vt:lpstr>
      <vt:lpstr>Feature Subset Selection</vt:lpstr>
      <vt:lpstr>Feature Creation</vt:lpstr>
      <vt:lpstr>Mapping Data to a New Space</vt:lpstr>
      <vt:lpstr>Discretization</vt:lpstr>
      <vt:lpstr>Iris Sample Data Set  </vt:lpstr>
      <vt:lpstr>Discretization: Iris Example</vt:lpstr>
      <vt:lpstr>Discretization: Iris Example …</vt:lpstr>
      <vt:lpstr>Discretization Without Using Class Labels </vt:lpstr>
      <vt:lpstr>Discretization Without Using Class Labels </vt:lpstr>
      <vt:lpstr>Discretization Without Using Class Labels </vt:lpstr>
      <vt:lpstr>Discretization Without Using Class Labels </vt:lpstr>
      <vt:lpstr>Binarization</vt:lpstr>
      <vt:lpstr>Attribute Transformation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Steven F. Ashby Center for Applied Scientific Computing  Month DD, 1997</dc:title>
  <dc:creator>Computations</dc:creator>
  <cp:lastModifiedBy>anujkarpatne@gmail.com</cp:lastModifiedBy>
  <cp:revision>556</cp:revision>
  <cp:lastPrinted>2018-02-04T02:00:28Z</cp:lastPrinted>
  <dcterms:created xsi:type="dcterms:W3CDTF">1998-03-18T13:44:31Z</dcterms:created>
  <dcterms:modified xsi:type="dcterms:W3CDTF">2018-02-04T02:01:13Z</dcterms:modified>
</cp:coreProperties>
</file>